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59" r:id="rId3"/>
    <p:sldId id="271" r:id="rId4"/>
    <p:sldId id="282" r:id="rId5"/>
    <p:sldId id="273" r:id="rId6"/>
    <p:sldId id="262" r:id="rId7"/>
    <p:sldId id="274" r:id="rId8"/>
    <p:sldId id="277" r:id="rId9"/>
    <p:sldId id="275" r:id="rId10"/>
    <p:sldId id="283" r:id="rId11"/>
    <p:sldId id="284" r:id="rId12"/>
    <p:sldId id="285" r:id="rId13"/>
    <p:sldId id="287" r:id="rId14"/>
    <p:sldId id="286" r:id="rId15"/>
    <p:sldId id="279" r:id="rId16"/>
    <p:sldId id="288" r:id="rId17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20"/>
    </p:embeddedFont>
    <p:embeddedFont>
      <p:font typeface="나눔스퀘어_ac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하 늘이" initials="하늘" lastIdx="1" clrIdx="0">
    <p:extLst>
      <p:ext uri="{19B8F6BF-5375-455C-9EA6-DF929625EA0E}">
        <p15:presenceInfo xmlns:p15="http://schemas.microsoft.com/office/powerpoint/2012/main" userId="e24c5fef0b1696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5D4"/>
    <a:srgbClr val="F3D5BB"/>
    <a:srgbClr val="D2B4A9"/>
    <a:srgbClr val="1D3E3B"/>
    <a:srgbClr val="EB7693"/>
    <a:srgbClr val="A4D1D3"/>
    <a:srgbClr val="C1C8BE"/>
    <a:srgbClr val="5D96B6"/>
    <a:srgbClr val="F4B183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21:27:30.255" idx="1">
    <p:pos x="10" y="10"/>
    <p:text>딥러닝 모델 yolo 로 선정한 이유 : 간단한 처리과정으로 속도가 매우 빠르고 라즈베리 파이에서 real time으로 속도를 빠르게 처리할 수 있으므로 선정하였다
-&gt;
pet와 label class를 가진 페트병의 데이터 셋을 구성하였다
-&gt;
처음에는 yolo v5로 colab환경에서  커스텀 모델을 만들었지만 라즈베리파이 환경의 파이토치 버전이 맞지않고, 카메라의 FPS가 매우 떨어져 작고 가벼운 모델인 yolo v3 tiny 커스텀 모델로 재구성하였다.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Designed By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L@rgo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L@rgo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1800968-D36B-4911-8AD0-B57BC4A1C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11600758" y="6153506"/>
            <a:ext cx="582399" cy="7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L@rgo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Designed By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L@rgo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ADSTORE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2.png"/><Relationship Id="rId1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9.png"/><Relationship Id="rId15" Type="http://schemas.openxmlformats.org/officeDocument/2006/relationships/image" Target="../media/image23.png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2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14.sv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2.png"/><Relationship Id="rId1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294AA982-1B5B-4763-ABDD-9E2711CDBF1E}"/>
              </a:ext>
            </a:extLst>
          </p:cNvPr>
          <p:cNvSpPr txBox="1">
            <a:spLocks/>
          </p:cNvSpPr>
          <p:nvPr/>
        </p:nvSpPr>
        <p:spPr>
          <a:xfrm>
            <a:off x="1871516" y="2383728"/>
            <a:ext cx="8448966" cy="1466852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Custom YOLO V3 Object Detection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이용한 페트병 라벨 자동 분리 기기</a:t>
            </a:r>
          </a:p>
        </p:txBody>
      </p:sp>
      <p:sp>
        <p:nvSpPr>
          <p:cNvPr id="14" name="부제목 5">
            <a:extLst>
              <a:ext uri="{FF2B5EF4-FFF2-40B4-BE49-F238E27FC236}">
                <a16:creationId xmlns:a16="http://schemas.microsoft.com/office/drawing/2014/main" id="{55A51DD5-50A2-467A-BE16-3E3E20645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0649" y="3850580"/>
            <a:ext cx="3370802" cy="313059"/>
          </a:xfrm>
        </p:spPr>
        <p:txBody>
          <a:bodyPr/>
          <a:lstStyle/>
          <a:p>
            <a:r>
              <a:rPr lang="en-US" altLang="ko-KR" sz="1100" dirty="0"/>
              <a:t>2020 </a:t>
            </a:r>
            <a:r>
              <a:rPr lang="ko-KR" altLang="en-US" sz="1100" dirty="0"/>
              <a:t>컴퓨터공학 종합설계 최종발표</a:t>
            </a:r>
          </a:p>
        </p:txBody>
      </p:sp>
      <p:sp>
        <p:nvSpPr>
          <p:cNvPr id="15" name="바닥글 개체 틀 3">
            <a:extLst>
              <a:ext uri="{FF2B5EF4-FFF2-40B4-BE49-F238E27FC236}">
                <a16:creationId xmlns:a16="http://schemas.microsoft.com/office/drawing/2014/main" id="{8602C21E-FFBB-4BCF-8D86-F66778E15E0E}"/>
              </a:ext>
            </a:extLst>
          </p:cNvPr>
          <p:cNvSpPr txBox="1">
            <a:spLocks/>
          </p:cNvSpPr>
          <p:nvPr/>
        </p:nvSpPr>
        <p:spPr>
          <a:xfrm>
            <a:off x="8571345" y="6451303"/>
            <a:ext cx="3528291" cy="4901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dist" defTabSz="914400" rtl="0" eaLnBrk="1" latin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은하수 팀 </a:t>
            </a:r>
            <a:r>
              <a:rPr lang="en-US" altLang="ko-KR" sz="1000" dirty="0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12161544 </a:t>
            </a:r>
            <a:r>
              <a:rPr lang="ko-KR" altLang="en-US" sz="1000" dirty="0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김수현 </a:t>
            </a:r>
            <a:r>
              <a:rPr lang="en-US" altLang="ko-KR" sz="1000" dirty="0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12160284 </a:t>
            </a:r>
            <a:r>
              <a:rPr lang="ko-KR" altLang="en-US" sz="1000" dirty="0" err="1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문성주</a:t>
            </a:r>
            <a:r>
              <a:rPr lang="ko-KR" altLang="en-US" sz="1000" dirty="0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12171720 </a:t>
            </a:r>
            <a:r>
              <a:rPr lang="ko-KR" altLang="en-US" sz="1000" dirty="0">
                <a:solidFill>
                  <a:schemeClr val="bg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하늘이</a:t>
            </a: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B87FFD8-B932-4CA0-9CD4-927E4D305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1548579" y="2499317"/>
            <a:ext cx="853530" cy="113247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LEARNING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58" y="710977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E01186C-E4CB-4B51-8E57-3BF07C0D227C}"/>
              </a:ext>
            </a:extLst>
          </p:cNvPr>
          <p:cNvSpPr/>
          <p:nvPr/>
        </p:nvSpPr>
        <p:spPr>
          <a:xfrm>
            <a:off x="3916393" y="-663944"/>
            <a:ext cx="4295218" cy="567808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13E061-0141-4466-9109-6AAFF2C26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429" y1="48507" x2="41071" y2="38308"/>
                        <a14:foregroundMark x1="76071" y1="48010" x2="71607" y2="39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8" y="1377174"/>
            <a:ext cx="2144604" cy="1329886"/>
          </a:xfrm>
          <a:prstGeom prst="rect">
            <a:avLst/>
          </a:prstGeom>
        </p:spPr>
      </p:pic>
      <p:pic>
        <p:nvPicPr>
          <p:cNvPr id="1028" name="Picture 4" descr="파이토치(PyTorch) 튜토리얼에 오신 것을 환영합니다 — PyTorch Tutorials 1.6.0 documentation">
            <a:extLst>
              <a:ext uri="{FF2B5EF4-FFF2-40B4-BE49-F238E27FC236}">
                <a16:creationId xmlns:a16="http://schemas.microsoft.com/office/drawing/2014/main" id="{976041EC-B000-4B7F-935B-471A70F7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000" y1="29167" x2="45500" y2="35000"/>
                        <a14:foregroundMark x1="46667" y1="28500" x2="43667" y2="34667"/>
                        <a14:foregroundMark x1="48833" y1="26667" x2="44667" y2="35500"/>
                        <a14:foregroundMark x1="44667" y1="35500" x2="37833" y2="41167"/>
                        <a14:foregroundMark x1="37833" y1="41167" x2="36667" y2="44333"/>
                        <a14:foregroundMark x1="46833" y1="29000" x2="42500" y2="36167"/>
                        <a14:foregroundMark x1="42500" y1="36167" x2="36333" y2="41833"/>
                        <a14:foregroundMark x1="36333" y1="41833" x2="36333" y2="41833"/>
                        <a14:foregroundMark x1="58667" y1="35167" x2="57500" y2="34833"/>
                        <a14:foregroundMark x1="57500" y1="34167" x2="57333" y2="35333"/>
                        <a14:backgroundMark x1="23333" y1="23500" x2="265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76" y="1371564"/>
            <a:ext cx="1275262" cy="12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용지">
            <a:extLst>
              <a:ext uri="{FF2B5EF4-FFF2-40B4-BE49-F238E27FC236}">
                <a16:creationId xmlns:a16="http://schemas.microsoft.com/office/drawing/2014/main" id="{A874F179-9B79-49E6-8464-B08B375CD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22239" y="118548"/>
            <a:ext cx="914400" cy="914400"/>
          </a:xfrm>
          <a:prstGeom prst="rect">
            <a:avLst/>
          </a:prstGeom>
        </p:spPr>
      </p:pic>
      <p:pic>
        <p:nvPicPr>
          <p:cNvPr id="14" name="Picture 2" descr="SQL학습 및 DB설계 - 구글 Colab을 이용한 BERT-Base Model 학습하기">
            <a:extLst>
              <a:ext uri="{FF2B5EF4-FFF2-40B4-BE49-F238E27FC236}">
                <a16:creationId xmlns:a16="http://schemas.microsoft.com/office/drawing/2014/main" id="{85325B2E-3DC0-410A-9CFA-E480A494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42" y="1431837"/>
            <a:ext cx="2612423" cy="115471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C273F3-94FD-4E3C-886E-08DD0070A7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96" b="98913" l="10000" r="90000">
                        <a14:foregroundMark x1="28587" y1="11413" x2="31630" y2="15326"/>
                        <a14:foregroundMark x1="57826" y1="10000" x2="65652" y2="16957"/>
                        <a14:foregroundMark x1="65652" y1="16957" x2="67174" y2="20435"/>
                        <a14:foregroundMark x1="28152" y1="8478" x2="37826" y2="8913"/>
                        <a14:foregroundMark x1="20652" y1="12065" x2="28261" y2="22935"/>
                        <a14:foregroundMark x1="28261" y1="22935" x2="32935" y2="26304"/>
                        <a14:foregroundMark x1="19239" y1="8043" x2="25435" y2="4130"/>
                        <a14:foregroundMark x1="65543" y1="3696" x2="71304" y2="4348"/>
                        <a14:foregroundMark x1="43043" y1="89674" x2="51196" y2="95000"/>
                        <a14:foregroundMark x1="51196" y1="95000" x2="51196" y2="93587"/>
                        <a14:foregroundMark x1="48152" y1="98913" x2="49891" y2="9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627" y="1537931"/>
            <a:ext cx="963750" cy="9637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029957-0018-46D0-B233-55AC9B2D2134}"/>
              </a:ext>
            </a:extLst>
          </p:cNvPr>
          <p:cNvSpPr/>
          <p:nvPr/>
        </p:nvSpPr>
        <p:spPr>
          <a:xfrm>
            <a:off x="508000" y="1531315"/>
            <a:ext cx="1939337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4B3A45-AF4A-46CF-A834-9ECB86CC42AD}"/>
              </a:ext>
            </a:extLst>
          </p:cNvPr>
          <p:cNvSpPr/>
          <p:nvPr/>
        </p:nvSpPr>
        <p:spPr>
          <a:xfrm>
            <a:off x="7497386" y="1561798"/>
            <a:ext cx="1683041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04D372-8A20-4ED1-8FBC-1EFCCADC53CD}"/>
              </a:ext>
            </a:extLst>
          </p:cNvPr>
          <p:cNvSpPr/>
          <p:nvPr/>
        </p:nvSpPr>
        <p:spPr>
          <a:xfrm>
            <a:off x="9756981" y="1431837"/>
            <a:ext cx="1683041" cy="1154718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래픽 23" descr="용지">
            <a:extLst>
              <a:ext uri="{FF2B5EF4-FFF2-40B4-BE49-F238E27FC236}">
                <a16:creationId xmlns:a16="http://schemas.microsoft.com/office/drawing/2014/main" id="{DDA57877-D73D-4BA2-948E-2BC9E4D448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799" y="1584917"/>
            <a:ext cx="914400" cy="914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C8C677-3BBB-4FDB-96B2-C978A81A67E8}"/>
              </a:ext>
            </a:extLst>
          </p:cNvPr>
          <p:cNvSpPr/>
          <p:nvPr/>
        </p:nvSpPr>
        <p:spPr>
          <a:xfrm>
            <a:off x="5567853" y="1535805"/>
            <a:ext cx="930374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 descr="컴퓨터이(가) 표시된 사진&#10;&#10;자동 생성된 설명">
            <a:extLst>
              <a:ext uri="{FF2B5EF4-FFF2-40B4-BE49-F238E27FC236}">
                <a16:creationId xmlns:a16="http://schemas.microsoft.com/office/drawing/2014/main" id="{A2D97AE9-39F0-47EA-89FC-B05F92D43B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3" y="2719881"/>
            <a:ext cx="4350627" cy="34938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689B4D21-CECD-4CC5-8BDB-8BB1B2D8C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8593" y="5772929"/>
            <a:ext cx="1592519" cy="438853"/>
          </a:xfrm>
        </p:spPr>
        <p:txBody>
          <a:bodyPr>
            <a:normAutofit/>
          </a:bodyPr>
          <a:lstStyle/>
          <a:p>
            <a:r>
              <a:rPr lang="en-US" altLang="ko-KR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GPU</a:t>
            </a:r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환경</a:t>
            </a:r>
          </a:p>
        </p:txBody>
      </p:sp>
    </p:spTree>
    <p:extLst>
      <p:ext uri="{BB962C8B-B14F-4D97-AF65-F5344CB8AC3E}">
        <p14:creationId xmlns:p14="http://schemas.microsoft.com/office/powerpoint/2010/main" val="190670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D4B68D3-CF17-46DF-8EED-0DDCFFD1A245}"/>
              </a:ext>
            </a:extLst>
          </p:cNvPr>
          <p:cNvSpPr/>
          <p:nvPr/>
        </p:nvSpPr>
        <p:spPr>
          <a:xfrm>
            <a:off x="781017" y="3811941"/>
            <a:ext cx="11026588" cy="1173199"/>
          </a:xfrm>
          <a:prstGeom prst="rightArrow">
            <a:avLst/>
          </a:prstGeom>
          <a:solidFill>
            <a:srgbClr val="D2B4A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87FFD8-B932-4CA0-9CD4-927E4D305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934604" y="1182944"/>
            <a:ext cx="853530" cy="113247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LEARNING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58" y="710977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E01186C-E4CB-4B51-8E57-3BF07C0D227C}"/>
              </a:ext>
            </a:extLst>
          </p:cNvPr>
          <p:cNvSpPr/>
          <p:nvPr/>
        </p:nvSpPr>
        <p:spPr>
          <a:xfrm>
            <a:off x="3916393" y="-663944"/>
            <a:ext cx="4295218" cy="567808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13E061-0141-4466-9109-6AAFF2C26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429" y1="48507" x2="41071" y2="38308"/>
                        <a14:foregroundMark x1="76071" y1="48010" x2="71607" y2="39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8" y="1377174"/>
            <a:ext cx="2144604" cy="1329886"/>
          </a:xfrm>
          <a:prstGeom prst="rect">
            <a:avLst/>
          </a:prstGeom>
        </p:spPr>
      </p:pic>
      <p:pic>
        <p:nvPicPr>
          <p:cNvPr id="1028" name="Picture 4" descr="파이토치(PyTorch) 튜토리얼에 오신 것을 환영합니다 — PyTorch Tutorials 1.6.0 documentation">
            <a:extLst>
              <a:ext uri="{FF2B5EF4-FFF2-40B4-BE49-F238E27FC236}">
                <a16:creationId xmlns:a16="http://schemas.microsoft.com/office/drawing/2014/main" id="{976041EC-B000-4B7F-935B-471A70F7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000" y1="29167" x2="45500" y2="35000"/>
                        <a14:foregroundMark x1="46667" y1="28500" x2="43667" y2="34667"/>
                        <a14:foregroundMark x1="48833" y1="26667" x2="44667" y2="35500"/>
                        <a14:foregroundMark x1="44667" y1="35500" x2="37833" y2="41167"/>
                        <a14:foregroundMark x1="37833" y1="41167" x2="36667" y2="44333"/>
                        <a14:foregroundMark x1="46833" y1="29000" x2="42500" y2="36167"/>
                        <a14:foregroundMark x1="42500" y1="36167" x2="36333" y2="41833"/>
                        <a14:foregroundMark x1="36333" y1="41833" x2="36333" y2="41833"/>
                        <a14:foregroundMark x1="58667" y1="35167" x2="57500" y2="34833"/>
                        <a14:foregroundMark x1="57500" y1="34167" x2="57333" y2="35333"/>
                        <a14:backgroundMark x1="23333" y1="23500" x2="265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76" y="1371564"/>
            <a:ext cx="1275262" cy="12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용지">
            <a:extLst>
              <a:ext uri="{FF2B5EF4-FFF2-40B4-BE49-F238E27FC236}">
                <a16:creationId xmlns:a16="http://schemas.microsoft.com/office/drawing/2014/main" id="{A874F179-9B79-49E6-8464-B08B375CD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22239" y="118548"/>
            <a:ext cx="914400" cy="914400"/>
          </a:xfrm>
          <a:prstGeom prst="rect">
            <a:avLst/>
          </a:prstGeom>
        </p:spPr>
      </p:pic>
      <p:pic>
        <p:nvPicPr>
          <p:cNvPr id="14" name="Picture 2" descr="SQL학습 및 DB설계 - 구글 Colab을 이용한 BERT-Base Model 학습하기">
            <a:extLst>
              <a:ext uri="{FF2B5EF4-FFF2-40B4-BE49-F238E27FC236}">
                <a16:creationId xmlns:a16="http://schemas.microsoft.com/office/drawing/2014/main" id="{85325B2E-3DC0-410A-9CFA-E480A494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42" y="1431837"/>
            <a:ext cx="2612423" cy="115471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C273F3-94FD-4E3C-886E-08DD0070A7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96" b="98913" l="10000" r="90000">
                        <a14:foregroundMark x1="28587" y1="11413" x2="31630" y2="15326"/>
                        <a14:foregroundMark x1="57826" y1="10000" x2="65652" y2="16957"/>
                        <a14:foregroundMark x1="65652" y1="16957" x2="67174" y2="20435"/>
                        <a14:foregroundMark x1="28152" y1="8478" x2="37826" y2="8913"/>
                        <a14:foregroundMark x1="20652" y1="12065" x2="28261" y2="22935"/>
                        <a14:foregroundMark x1="28261" y1="22935" x2="32935" y2="26304"/>
                        <a14:foregroundMark x1="19239" y1="8043" x2="25435" y2="4130"/>
                        <a14:foregroundMark x1="65543" y1="3696" x2="71304" y2="4348"/>
                        <a14:foregroundMark x1="43043" y1="89674" x2="51196" y2="95000"/>
                        <a14:foregroundMark x1="51196" y1="95000" x2="51196" y2="93587"/>
                        <a14:foregroundMark x1="48152" y1="98913" x2="49891" y2="9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627" y="1537931"/>
            <a:ext cx="963750" cy="9637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029957-0018-46D0-B233-55AC9B2D2134}"/>
              </a:ext>
            </a:extLst>
          </p:cNvPr>
          <p:cNvSpPr/>
          <p:nvPr/>
        </p:nvSpPr>
        <p:spPr>
          <a:xfrm>
            <a:off x="508000" y="1531315"/>
            <a:ext cx="1939337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B3EFD-EB40-4021-BD31-98E09916DC0E}"/>
              </a:ext>
            </a:extLst>
          </p:cNvPr>
          <p:cNvSpPr/>
          <p:nvPr/>
        </p:nvSpPr>
        <p:spPr>
          <a:xfrm>
            <a:off x="2625745" y="1558116"/>
            <a:ext cx="2463108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4B3A45-AF4A-46CF-A834-9ECB86CC42AD}"/>
              </a:ext>
            </a:extLst>
          </p:cNvPr>
          <p:cNvSpPr/>
          <p:nvPr/>
        </p:nvSpPr>
        <p:spPr>
          <a:xfrm>
            <a:off x="7497386" y="1561798"/>
            <a:ext cx="1683041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04D372-8A20-4ED1-8FBC-1EFCCADC53CD}"/>
              </a:ext>
            </a:extLst>
          </p:cNvPr>
          <p:cNvSpPr/>
          <p:nvPr/>
        </p:nvSpPr>
        <p:spPr>
          <a:xfrm>
            <a:off x="9756981" y="1431837"/>
            <a:ext cx="1683041" cy="1154718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 descr="실내, 모니터, 전자기기, 앉아있는이(가) 표시된 사진&#10;&#10;자동 생성된 설명">
            <a:extLst>
              <a:ext uri="{FF2B5EF4-FFF2-40B4-BE49-F238E27FC236}">
                <a16:creationId xmlns:a16="http://schemas.microsoft.com/office/drawing/2014/main" id="{E15B21CD-7AFE-43A2-9162-70285ABE87E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696" r="271" b="-203"/>
          <a:stretch/>
        </p:blipFill>
        <p:spPr>
          <a:xfrm>
            <a:off x="4325333" y="3124392"/>
            <a:ext cx="3541334" cy="2530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7B95EAFE-1F7E-4A75-B14C-1324A6D11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2990" y="5741159"/>
            <a:ext cx="1858443" cy="438853"/>
          </a:xfrm>
        </p:spPr>
        <p:txBody>
          <a:bodyPr>
            <a:normAutofit fontScale="92500"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YOLO_Label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프로그램 사용</a:t>
            </a:r>
          </a:p>
        </p:txBody>
      </p:sp>
      <p:pic>
        <p:nvPicPr>
          <p:cNvPr id="30" name="그래픽 29" descr="용지">
            <a:extLst>
              <a:ext uri="{FF2B5EF4-FFF2-40B4-BE49-F238E27FC236}">
                <a16:creationId xmlns:a16="http://schemas.microsoft.com/office/drawing/2014/main" id="{EFE50062-0A45-4324-BE16-E88CCF793D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38799" y="1584917"/>
            <a:ext cx="914400" cy="9144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B4CAAF1-3452-498E-9EDC-90E082E87B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1" y="5213435"/>
            <a:ext cx="1215081" cy="474959"/>
          </a:xfrm>
          <a:prstGeom prst="rect">
            <a:avLst/>
          </a:prstGeo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498B68AA-10D0-41B0-BB7D-E13FE730471D}"/>
              </a:ext>
            </a:extLst>
          </p:cNvPr>
          <p:cNvSpPr txBox="1">
            <a:spLocks/>
          </p:cNvSpPr>
          <p:nvPr/>
        </p:nvSpPr>
        <p:spPr>
          <a:xfrm>
            <a:off x="1756331" y="4859660"/>
            <a:ext cx="1215081" cy="438853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직접 수집</a:t>
            </a:r>
          </a:p>
        </p:txBody>
      </p:sp>
      <p:pic>
        <p:nvPicPr>
          <p:cNvPr id="18" name="그래픽 17" descr="이미지">
            <a:extLst>
              <a:ext uri="{FF2B5EF4-FFF2-40B4-BE49-F238E27FC236}">
                <a16:creationId xmlns:a16="http://schemas.microsoft.com/office/drawing/2014/main" id="{ABC8AB4F-E84A-400F-A040-50F56AD48B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6672" y="3932446"/>
            <a:ext cx="914400" cy="914400"/>
          </a:xfrm>
          <a:prstGeom prst="rect">
            <a:avLst/>
          </a:prstGeom>
        </p:spPr>
      </p:pic>
      <p:sp>
        <p:nvSpPr>
          <p:cNvPr id="35" name="내용 개체 틀 4">
            <a:extLst>
              <a:ext uri="{FF2B5EF4-FFF2-40B4-BE49-F238E27FC236}">
                <a16:creationId xmlns:a16="http://schemas.microsoft.com/office/drawing/2014/main" id="{4D2E9B59-0419-48DB-AFDA-B212A0A02CF1}"/>
              </a:ext>
            </a:extLst>
          </p:cNvPr>
          <p:cNvSpPr txBox="1">
            <a:spLocks/>
          </p:cNvSpPr>
          <p:nvPr/>
        </p:nvSpPr>
        <p:spPr>
          <a:xfrm>
            <a:off x="9015144" y="4203599"/>
            <a:ext cx="1483674" cy="389881"/>
          </a:xfrm>
          <a:prstGeom prst="plaque">
            <a:avLst>
              <a:gd name="adj" fmla="val 6969"/>
            </a:avLst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set </a:t>
            </a:r>
            <a:r>
              <a:rPr lang="ko-KR" altLang="en-US" sz="14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</a:t>
            </a:r>
            <a:endParaRPr lang="en-US" sz="1400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71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build="p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B87FFD8-B932-4CA0-9CD4-927E4D305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934604" y="1182944"/>
            <a:ext cx="853530" cy="113247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LEARNING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58" y="710977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E01186C-E4CB-4B51-8E57-3BF07C0D227C}"/>
              </a:ext>
            </a:extLst>
          </p:cNvPr>
          <p:cNvSpPr/>
          <p:nvPr/>
        </p:nvSpPr>
        <p:spPr>
          <a:xfrm>
            <a:off x="3916393" y="-663944"/>
            <a:ext cx="4295218" cy="567808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13E061-0141-4466-9109-6AAFF2C26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429" y1="48507" x2="41071" y2="38308"/>
                        <a14:foregroundMark x1="76071" y1="48010" x2="71607" y2="39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8" y="1377174"/>
            <a:ext cx="2144604" cy="1329886"/>
          </a:xfrm>
          <a:prstGeom prst="rect">
            <a:avLst/>
          </a:prstGeom>
        </p:spPr>
      </p:pic>
      <p:pic>
        <p:nvPicPr>
          <p:cNvPr id="1028" name="Picture 4" descr="파이토치(PyTorch) 튜토리얼에 오신 것을 환영합니다 — PyTorch Tutorials 1.6.0 documentation">
            <a:extLst>
              <a:ext uri="{FF2B5EF4-FFF2-40B4-BE49-F238E27FC236}">
                <a16:creationId xmlns:a16="http://schemas.microsoft.com/office/drawing/2014/main" id="{976041EC-B000-4B7F-935B-471A70F7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000" y1="29167" x2="45500" y2="35000"/>
                        <a14:foregroundMark x1="46667" y1="28500" x2="43667" y2="34667"/>
                        <a14:foregroundMark x1="48833" y1="26667" x2="44667" y2="35500"/>
                        <a14:foregroundMark x1="44667" y1="35500" x2="37833" y2="41167"/>
                        <a14:foregroundMark x1="37833" y1="41167" x2="36667" y2="44333"/>
                        <a14:foregroundMark x1="46833" y1="29000" x2="42500" y2="36167"/>
                        <a14:foregroundMark x1="42500" y1="36167" x2="36333" y2="41833"/>
                        <a14:foregroundMark x1="36333" y1="41833" x2="36333" y2="41833"/>
                        <a14:foregroundMark x1="58667" y1="35167" x2="57500" y2="34833"/>
                        <a14:foregroundMark x1="57500" y1="34167" x2="57333" y2="35333"/>
                        <a14:backgroundMark x1="23333" y1="23500" x2="265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76" y="1371564"/>
            <a:ext cx="1275262" cy="12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용지">
            <a:extLst>
              <a:ext uri="{FF2B5EF4-FFF2-40B4-BE49-F238E27FC236}">
                <a16:creationId xmlns:a16="http://schemas.microsoft.com/office/drawing/2014/main" id="{A874F179-9B79-49E6-8464-B08B375CD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22239" y="118548"/>
            <a:ext cx="914400" cy="914400"/>
          </a:xfrm>
          <a:prstGeom prst="rect">
            <a:avLst/>
          </a:prstGeom>
        </p:spPr>
      </p:pic>
      <p:pic>
        <p:nvPicPr>
          <p:cNvPr id="14" name="Picture 2" descr="SQL학습 및 DB설계 - 구글 Colab을 이용한 BERT-Base Model 학습하기">
            <a:extLst>
              <a:ext uri="{FF2B5EF4-FFF2-40B4-BE49-F238E27FC236}">
                <a16:creationId xmlns:a16="http://schemas.microsoft.com/office/drawing/2014/main" id="{85325B2E-3DC0-410A-9CFA-E480A494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42" y="1431837"/>
            <a:ext cx="2612423" cy="115471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C273F3-94FD-4E3C-886E-08DD0070A7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96" b="98913" l="10000" r="90000">
                        <a14:foregroundMark x1="28587" y1="11413" x2="31630" y2="15326"/>
                        <a14:foregroundMark x1="57826" y1="10000" x2="65652" y2="16957"/>
                        <a14:foregroundMark x1="65652" y1="16957" x2="67174" y2="20435"/>
                        <a14:foregroundMark x1="28152" y1="8478" x2="37826" y2="8913"/>
                        <a14:foregroundMark x1="20652" y1="12065" x2="28261" y2="22935"/>
                        <a14:foregroundMark x1="28261" y1="22935" x2="32935" y2="26304"/>
                        <a14:foregroundMark x1="19239" y1="8043" x2="25435" y2="4130"/>
                        <a14:foregroundMark x1="65543" y1="3696" x2="71304" y2="4348"/>
                        <a14:foregroundMark x1="43043" y1="89674" x2="51196" y2="95000"/>
                        <a14:foregroundMark x1="51196" y1="95000" x2="51196" y2="93587"/>
                        <a14:foregroundMark x1="48152" y1="98913" x2="49891" y2="9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627" y="1537931"/>
            <a:ext cx="963750" cy="9637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029957-0018-46D0-B233-55AC9B2D2134}"/>
              </a:ext>
            </a:extLst>
          </p:cNvPr>
          <p:cNvSpPr/>
          <p:nvPr/>
        </p:nvSpPr>
        <p:spPr>
          <a:xfrm>
            <a:off x="508000" y="1531315"/>
            <a:ext cx="1939337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B3EFD-EB40-4021-BD31-98E09916DC0E}"/>
              </a:ext>
            </a:extLst>
          </p:cNvPr>
          <p:cNvSpPr/>
          <p:nvPr/>
        </p:nvSpPr>
        <p:spPr>
          <a:xfrm>
            <a:off x="2625745" y="1558116"/>
            <a:ext cx="2463108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래픽 23" descr="용지">
            <a:extLst>
              <a:ext uri="{FF2B5EF4-FFF2-40B4-BE49-F238E27FC236}">
                <a16:creationId xmlns:a16="http://schemas.microsoft.com/office/drawing/2014/main" id="{E33E94D3-5070-4FA9-A7A1-2178E059A0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799" y="1584917"/>
            <a:ext cx="914400" cy="914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81A93F-DCBE-4D83-B91B-BDA57A40D8E8}"/>
              </a:ext>
            </a:extLst>
          </p:cNvPr>
          <p:cNvSpPr/>
          <p:nvPr/>
        </p:nvSpPr>
        <p:spPr>
          <a:xfrm>
            <a:off x="5567853" y="1535805"/>
            <a:ext cx="930374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7" name="그림 26" descr="모니터, 실내, 화면, 앉아있는이(가) 표시된 사진&#10;&#10;자동 생성된 설명">
            <a:extLst>
              <a:ext uri="{FF2B5EF4-FFF2-40B4-BE49-F238E27FC236}">
                <a16:creationId xmlns:a16="http://schemas.microsoft.com/office/drawing/2014/main" id="{13F16882-2D7B-4A30-882C-A14C07B60B4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t="12701" b="29491"/>
          <a:stretch/>
        </p:blipFill>
        <p:spPr>
          <a:xfrm>
            <a:off x="2641605" y="2886716"/>
            <a:ext cx="3885405" cy="30974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내용 개체 틀 4">
            <a:extLst>
              <a:ext uri="{FF2B5EF4-FFF2-40B4-BE49-F238E27FC236}">
                <a16:creationId xmlns:a16="http://schemas.microsoft.com/office/drawing/2014/main" id="{5673F3B3-5FFE-4BCB-AD17-245C1A5E0723}"/>
              </a:ext>
            </a:extLst>
          </p:cNvPr>
          <p:cNvSpPr txBox="1">
            <a:spLocks/>
          </p:cNvSpPr>
          <p:nvPr/>
        </p:nvSpPr>
        <p:spPr>
          <a:xfrm>
            <a:off x="9518786" y="6109527"/>
            <a:ext cx="1618216" cy="296862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V3 tiny</a:t>
            </a:r>
            <a:endParaRPr 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내용 개체 틀 4">
            <a:extLst>
              <a:ext uri="{FF2B5EF4-FFF2-40B4-BE49-F238E27FC236}">
                <a16:creationId xmlns:a16="http://schemas.microsoft.com/office/drawing/2014/main" id="{3E421630-4BC0-44FE-9491-F0D03E5736F2}"/>
              </a:ext>
            </a:extLst>
          </p:cNvPr>
          <p:cNvSpPr txBox="1">
            <a:spLocks/>
          </p:cNvSpPr>
          <p:nvPr/>
        </p:nvSpPr>
        <p:spPr>
          <a:xfrm>
            <a:off x="3943578" y="6105791"/>
            <a:ext cx="1259835" cy="296862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V5</a:t>
            </a:r>
            <a:endParaRPr 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2" name="그림 31" descr="실내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5163ABC8-1133-4DA3-AA30-9B02FDCBF37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5" b="2870"/>
          <a:stretch/>
        </p:blipFill>
        <p:spPr>
          <a:xfrm>
            <a:off x="9034961" y="2886716"/>
            <a:ext cx="2585866" cy="3097475"/>
          </a:xfrm>
          <a:prstGeom prst="rect">
            <a:avLst/>
          </a:prstGeom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A26B79FB-6C1F-45C7-AD29-33E918AB6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1764" y="3895099"/>
            <a:ext cx="1858443" cy="438853"/>
          </a:xfrm>
          <a:solidFill>
            <a:srgbClr val="F3D5BB">
              <a:alpha val="55000"/>
            </a:srgbClr>
          </a:solidFill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FPS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이슈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CDD4C3FC-5DCB-4D78-A2B0-D942BFBF54EB}"/>
              </a:ext>
            </a:extLst>
          </p:cNvPr>
          <p:cNvSpPr txBox="1">
            <a:spLocks/>
          </p:cNvSpPr>
          <p:nvPr/>
        </p:nvSpPr>
        <p:spPr>
          <a:xfrm>
            <a:off x="6851764" y="4703382"/>
            <a:ext cx="1858443" cy="438853"/>
          </a:xfrm>
          <a:prstGeom prst="rect">
            <a:avLst/>
          </a:prstGeom>
          <a:solidFill>
            <a:srgbClr val="F3D5BB">
              <a:alpha val="55000"/>
            </a:srgb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파이토치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버전 이슈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CE917B4-2B1A-4E84-AB36-9EC3BB53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09" y="3970441"/>
            <a:ext cx="821204" cy="1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7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uiExpand="1" build="p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LEARNING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58" y="710977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E01186C-E4CB-4B51-8E57-3BF07C0D227C}"/>
              </a:ext>
            </a:extLst>
          </p:cNvPr>
          <p:cNvSpPr/>
          <p:nvPr/>
        </p:nvSpPr>
        <p:spPr>
          <a:xfrm>
            <a:off x="3916393" y="-663944"/>
            <a:ext cx="4295218" cy="567808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13E061-0141-4466-9109-6AAFF2C26C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429" y1="48507" x2="41071" y2="38308"/>
                        <a14:foregroundMark x1="76071" y1="48010" x2="71607" y2="39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8" y="1377174"/>
            <a:ext cx="2144604" cy="1329886"/>
          </a:xfrm>
          <a:prstGeom prst="rect">
            <a:avLst/>
          </a:prstGeom>
        </p:spPr>
      </p:pic>
      <p:pic>
        <p:nvPicPr>
          <p:cNvPr id="1028" name="Picture 4" descr="파이토치(PyTorch) 튜토리얼에 오신 것을 환영합니다 — PyTorch Tutorials 1.6.0 documentation">
            <a:extLst>
              <a:ext uri="{FF2B5EF4-FFF2-40B4-BE49-F238E27FC236}">
                <a16:creationId xmlns:a16="http://schemas.microsoft.com/office/drawing/2014/main" id="{976041EC-B000-4B7F-935B-471A70F7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000" y1="29167" x2="45500" y2="35000"/>
                        <a14:foregroundMark x1="46667" y1="28500" x2="43667" y2="34667"/>
                        <a14:foregroundMark x1="48833" y1="26667" x2="44667" y2="35500"/>
                        <a14:foregroundMark x1="44667" y1="35500" x2="37833" y2="41167"/>
                        <a14:foregroundMark x1="37833" y1="41167" x2="36667" y2="44333"/>
                        <a14:foregroundMark x1="46833" y1="29000" x2="42500" y2="36167"/>
                        <a14:foregroundMark x1="42500" y1="36167" x2="36333" y2="41833"/>
                        <a14:foregroundMark x1="36333" y1="41833" x2="36333" y2="41833"/>
                        <a14:foregroundMark x1="58667" y1="35167" x2="57500" y2="34833"/>
                        <a14:foregroundMark x1="57500" y1="34167" x2="57333" y2="35333"/>
                        <a14:backgroundMark x1="23333" y1="23500" x2="265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76" y="1371564"/>
            <a:ext cx="1275262" cy="12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용지">
            <a:extLst>
              <a:ext uri="{FF2B5EF4-FFF2-40B4-BE49-F238E27FC236}">
                <a16:creationId xmlns:a16="http://schemas.microsoft.com/office/drawing/2014/main" id="{A874F179-9B79-49E6-8464-B08B375CD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22239" y="118548"/>
            <a:ext cx="914400" cy="914400"/>
          </a:xfrm>
          <a:prstGeom prst="rect">
            <a:avLst/>
          </a:prstGeom>
        </p:spPr>
      </p:pic>
      <p:pic>
        <p:nvPicPr>
          <p:cNvPr id="14" name="Picture 2" descr="SQL학습 및 DB설계 - 구글 Colab을 이용한 BERT-Base Model 학습하기">
            <a:extLst>
              <a:ext uri="{FF2B5EF4-FFF2-40B4-BE49-F238E27FC236}">
                <a16:creationId xmlns:a16="http://schemas.microsoft.com/office/drawing/2014/main" id="{85325B2E-3DC0-410A-9CFA-E480A494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42" y="1431837"/>
            <a:ext cx="2612423" cy="115471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C273F3-94FD-4E3C-886E-08DD0070A7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96" b="98913" l="10000" r="90000">
                        <a14:foregroundMark x1="28587" y1="11413" x2="31630" y2="15326"/>
                        <a14:foregroundMark x1="57826" y1="10000" x2="65652" y2="16957"/>
                        <a14:foregroundMark x1="65652" y1="16957" x2="67174" y2="20435"/>
                        <a14:foregroundMark x1="28152" y1="8478" x2="37826" y2="8913"/>
                        <a14:foregroundMark x1="20652" y1="12065" x2="28261" y2="22935"/>
                        <a14:foregroundMark x1="28261" y1="22935" x2="32935" y2="26304"/>
                        <a14:foregroundMark x1="19239" y1="8043" x2="25435" y2="4130"/>
                        <a14:foregroundMark x1="65543" y1="3696" x2="71304" y2="4348"/>
                        <a14:foregroundMark x1="43043" y1="89674" x2="51196" y2="95000"/>
                        <a14:foregroundMark x1="51196" y1="95000" x2="51196" y2="93587"/>
                        <a14:foregroundMark x1="48152" y1="98913" x2="49891" y2="9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627" y="1537931"/>
            <a:ext cx="963750" cy="9637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029957-0018-46D0-B233-55AC9B2D2134}"/>
              </a:ext>
            </a:extLst>
          </p:cNvPr>
          <p:cNvSpPr/>
          <p:nvPr/>
        </p:nvSpPr>
        <p:spPr>
          <a:xfrm>
            <a:off x="508000" y="1531315"/>
            <a:ext cx="1939337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B3EFD-EB40-4021-BD31-98E09916DC0E}"/>
              </a:ext>
            </a:extLst>
          </p:cNvPr>
          <p:cNvSpPr/>
          <p:nvPr/>
        </p:nvSpPr>
        <p:spPr>
          <a:xfrm>
            <a:off x="2625745" y="1558116"/>
            <a:ext cx="2463108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래픽 23" descr="용지">
            <a:extLst>
              <a:ext uri="{FF2B5EF4-FFF2-40B4-BE49-F238E27FC236}">
                <a16:creationId xmlns:a16="http://schemas.microsoft.com/office/drawing/2014/main" id="{E33E94D3-5070-4FA9-A7A1-2178E059A0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1584917"/>
            <a:ext cx="914400" cy="914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81A93F-DCBE-4D83-B91B-BDA57A40D8E8}"/>
              </a:ext>
            </a:extLst>
          </p:cNvPr>
          <p:cNvSpPr/>
          <p:nvPr/>
        </p:nvSpPr>
        <p:spPr>
          <a:xfrm>
            <a:off x="5567853" y="1535805"/>
            <a:ext cx="930374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DF1017-DEEF-44CE-B451-AA8AA52C1D5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4949" b="25248"/>
          <a:stretch/>
        </p:blipFill>
        <p:spPr>
          <a:xfrm>
            <a:off x="2332803" y="2886716"/>
            <a:ext cx="3167180" cy="3415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D9ED36-8B39-43F8-B0A5-8294D7755E1D}"/>
              </a:ext>
            </a:extLst>
          </p:cNvPr>
          <p:cNvSpPr/>
          <p:nvPr/>
        </p:nvSpPr>
        <p:spPr>
          <a:xfrm>
            <a:off x="7970394" y="1558116"/>
            <a:ext cx="930374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87FFD8-B932-4CA0-9CD4-927E4D30569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976260" y="2019806"/>
            <a:ext cx="488042" cy="64754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8D3F1AA-E637-44F2-A96F-93D64D8903FB}"/>
              </a:ext>
            </a:extLst>
          </p:cNvPr>
          <p:cNvSpPr/>
          <p:nvPr/>
        </p:nvSpPr>
        <p:spPr>
          <a:xfrm>
            <a:off x="4190098" y="5796083"/>
            <a:ext cx="2619770" cy="296862"/>
          </a:xfrm>
          <a:prstGeom prst="rightArrow">
            <a:avLst>
              <a:gd name="adj1" fmla="val 3792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55A29-6BE2-4311-8BE6-4F44E209E597}"/>
              </a:ext>
            </a:extLst>
          </p:cNvPr>
          <p:cNvSpPr txBox="1"/>
          <p:nvPr/>
        </p:nvSpPr>
        <p:spPr>
          <a:xfrm>
            <a:off x="7111365" y="5621348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페트병의 위치 값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가져와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컨베이어 벨트를 움직여 절단 위치로 옮긴다</a:t>
            </a:r>
          </a:p>
        </p:txBody>
      </p:sp>
    </p:spTree>
    <p:extLst>
      <p:ext uri="{BB962C8B-B14F-4D97-AF65-F5344CB8AC3E}">
        <p14:creationId xmlns:p14="http://schemas.microsoft.com/office/powerpoint/2010/main" val="395571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B87FFD8-B932-4CA0-9CD4-927E4D305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934604" y="1182944"/>
            <a:ext cx="853530" cy="113247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CONNECT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58" y="710977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E01186C-E4CB-4B51-8E57-3BF07C0D227C}"/>
              </a:ext>
            </a:extLst>
          </p:cNvPr>
          <p:cNvSpPr/>
          <p:nvPr/>
        </p:nvSpPr>
        <p:spPr>
          <a:xfrm>
            <a:off x="3916393" y="-663944"/>
            <a:ext cx="4295218" cy="567808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26B2E7-9E32-4986-9178-8604BB1C06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6" b="98913" l="10000" r="90000">
                        <a14:foregroundMark x1="28587" y1="11413" x2="31630" y2="15326"/>
                        <a14:foregroundMark x1="57826" y1="10000" x2="65652" y2="16957"/>
                        <a14:foregroundMark x1="65652" y1="16957" x2="67174" y2="20435"/>
                        <a14:foregroundMark x1="28152" y1="8478" x2="37826" y2="8913"/>
                        <a14:foregroundMark x1="20652" y1="12065" x2="28261" y2="22935"/>
                        <a14:foregroundMark x1="28261" y1="22935" x2="32935" y2="26304"/>
                        <a14:foregroundMark x1="19239" y1="8043" x2="25435" y2="4130"/>
                        <a14:foregroundMark x1="65543" y1="3696" x2="71304" y2="4348"/>
                        <a14:foregroundMark x1="43043" y1="89674" x2="51196" y2="95000"/>
                        <a14:foregroundMark x1="51196" y1="95000" x2="51196" y2="93587"/>
                        <a14:foregroundMark x1="48152" y1="98913" x2="49891" y2="9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96" y="2143570"/>
            <a:ext cx="998037" cy="9980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082F47-830B-48F4-810A-C5D7223A59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091" y1="45246" x2="48068" y2="49508"/>
                        <a14:foregroundMark x1="35568" y1="47377" x2="38636" y2="53770"/>
                        <a14:foregroundMark x1="55909" y1="46230" x2="62841" y2="55410"/>
                        <a14:foregroundMark x1="62841" y1="55410" x2="63182" y2="55574"/>
                        <a14:foregroundMark x1="48295" y1="44426" x2="52727" y2="59180"/>
                        <a14:foregroundMark x1="36364" y1="40164" x2="43295" y2="41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529" y="2065223"/>
            <a:ext cx="1840433" cy="1275755"/>
          </a:xfrm>
          <a:prstGeom prst="rect">
            <a:avLst/>
          </a:prstGeom>
        </p:spPr>
      </p:pic>
      <p:pic>
        <p:nvPicPr>
          <p:cNvPr id="1028" name="Picture 4" descr="스마트폰 아이콘, 스마트폰, 아이콘, 벡터 PNG 및 벡터 에 대한 무료 다운로드 - 2020 | 스마트폰, 아이콘, 남자 팔 문신">
            <a:extLst>
              <a:ext uri="{FF2B5EF4-FFF2-40B4-BE49-F238E27FC236}">
                <a16:creationId xmlns:a16="http://schemas.microsoft.com/office/drawing/2014/main" id="{380EE4BC-738B-481F-9B41-53F57F5CF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44" y1="12778" x2="51667" y2="13611"/>
                        <a14:foregroundMark x1="51667" y1="13611" x2="60833" y2="1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94" y="1919537"/>
            <a:ext cx="1421441" cy="14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9DF6B330-0846-4FE1-823D-A192E8CF6467}"/>
              </a:ext>
            </a:extLst>
          </p:cNvPr>
          <p:cNvSpPr/>
          <p:nvPr/>
        </p:nvSpPr>
        <p:spPr>
          <a:xfrm>
            <a:off x="2827582" y="2474500"/>
            <a:ext cx="2361306" cy="457200"/>
          </a:xfrm>
          <a:prstGeom prst="leftRightArrow">
            <a:avLst>
              <a:gd name="adj1" fmla="val 33839"/>
              <a:gd name="adj2" fmla="val 50000"/>
            </a:avLst>
          </a:prstGeom>
          <a:solidFill>
            <a:srgbClr val="D2B4A9"/>
          </a:solidFill>
          <a:ln>
            <a:noFill/>
          </a:ln>
          <a:effectLst>
            <a:outerShdw blurRad="12700" dist="25400" dir="5400000" algn="ctr" rotWithShape="0">
              <a:srgbClr val="000000">
                <a:alpha val="43137"/>
              </a:srgb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6" name="Picture 2" descr="큐우의 개발 이야기 :: 블로그">
            <a:extLst>
              <a:ext uri="{FF2B5EF4-FFF2-40B4-BE49-F238E27FC236}">
                <a16:creationId xmlns:a16="http://schemas.microsoft.com/office/drawing/2014/main" id="{5E0A6160-701E-4B5D-A257-FB5292E63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91" y="2020560"/>
            <a:ext cx="1704114" cy="86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1DB9D4B4-E390-4AC4-BD5F-E4D6D037D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26737" y="2315417"/>
            <a:ext cx="1320567" cy="388394"/>
          </a:xfrm>
        </p:spPr>
        <p:txBody>
          <a:bodyPr>
            <a:normAutofit/>
          </a:bodyPr>
          <a:lstStyle/>
          <a:p>
            <a:r>
              <a:rPr lang="ko-KR" altLang="en-US" sz="12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시리얼 통신</a:t>
            </a:r>
            <a:endParaRPr lang="ko-KR" altLang="en-US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내용 개체 틀 4">
            <a:extLst>
              <a:ext uri="{FF2B5EF4-FFF2-40B4-BE49-F238E27FC236}">
                <a16:creationId xmlns:a16="http://schemas.microsoft.com/office/drawing/2014/main" id="{AB62B8A1-1D67-4BEB-8582-99C34BF810EE}"/>
              </a:ext>
            </a:extLst>
          </p:cNvPr>
          <p:cNvSpPr txBox="1">
            <a:spLocks/>
          </p:cNvSpPr>
          <p:nvPr/>
        </p:nvSpPr>
        <p:spPr>
          <a:xfrm>
            <a:off x="1621156" y="3273206"/>
            <a:ext cx="977315" cy="215490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어플리케이션</a:t>
            </a:r>
            <a:endParaRPr lang="en-US" sz="9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내용 개체 틀 4">
            <a:extLst>
              <a:ext uri="{FF2B5EF4-FFF2-40B4-BE49-F238E27FC236}">
                <a16:creationId xmlns:a16="http://schemas.microsoft.com/office/drawing/2014/main" id="{12E1F2AE-6130-44B0-B7EF-42C86465FABB}"/>
              </a:ext>
            </a:extLst>
          </p:cNvPr>
          <p:cNvSpPr txBox="1">
            <a:spLocks/>
          </p:cNvSpPr>
          <p:nvPr/>
        </p:nvSpPr>
        <p:spPr>
          <a:xfrm>
            <a:off x="5631256" y="3277761"/>
            <a:ext cx="977315" cy="215490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라즈베리파이</a:t>
            </a:r>
            <a:endParaRPr lang="en-US" sz="9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5F099802-D180-45C6-AEC7-9E45B9AE5173}"/>
              </a:ext>
            </a:extLst>
          </p:cNvPr>
          <p:cNvSpPr txBox="1">
            <a:spLocks/>
          </p:cNvSpPr>
          <p:nvPr/>
        </p:nvSpPr>
        <p:spPr>
          <a:xfrm>
            <a:off x="9863493" y="3273206"/>
            <a:ext cx="760504" cy="215490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endParaRPr lang="en-US" sz="9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화살표: 왼쪽/오른쪽 16">
            <a:extLst>
              <a:ext uri="{FF2B5EF4-FFF2-40B4-BE49-F238E27FC236}">
                <a16:creationId xmlns:a16="http://schemas.microsoft.com/office/drawing/2014/main" id="{CB34721F-1D78-432F-89DE-EC32C0939F56}"/>
              </a:ext>
            </a:extLst>
          </p:cNvPr>
          <p:cNvSpPr/>
          <p:nvPr/>
        </p:nvSpPr>
        <p:spPr>
          <a:xfrm>
            <a:off x="7050511" y="2474500"/>
            <a:ext cx="2361306" cy="457200"/>
          </a:xfrm>
          <a:prstGeom prst="leftRightArrow">
            <a:avLst>
              <a:gd name="adj1" fmla="val 33839"/>
              <a:gd name="adj2" fmla="val 50000"/>
            </a:avLst>
          </a:prstGeom>
          <a:solidFill>
            <a:srgbClr val="D2B4A9"/>
          </a:solidFill>
          <a:ln>
            <a:noFill/>
          </a:ln>
          <a:effectLst>
            <a:outerShdw blurRad="12700" dist="25400" dir="5400000" algn="ctr" rotWithShape="0">
              <a:srgbClr val="000000">
                <a:alpha val="43137"/>
              </a:srgb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99F7A-3B97-4B55-B63B-6838A590497B}"/>
              </a:ext>
            </a:extLst>
          </p:cNvPr>
          <p:cNvSpPr txBox="1"/>
          <p:nvPr/>
        </p:nvSpPr>
        <p:spPr>
          <a:xfrm>
            <a:off x="2590548" y="4087154"/>
            <a:ext cx="332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9B4AB-E935-4EA8-B6E1-977A849E6E2E}"/>
              </a:ext>
            </a:extLst>
          </p:cNvPr>
          <p:cNvSpPr txBox="1"/>
          <p:nvPr/>
        </p:nvSpPr>
        <p:spPr>
          <a:xfrm>
            <a:off x="559134" y="4407067"/>
            <a:ext cx="5338618" cy="916854"/>
          </a:xfrm>
          <a:prstGeom prst="rect">
            <a:avLst/>
          </a:prstGeom>
          <a:solidFill>
            <a:srgbClr val="FAFAFA">
              <a:alpha val="39000"/>
            </a:srgbClr>
          </a:solidFill>
        </p:spPr>
        <p:txBody>
          <a:bodyPr wrap="square" rtlCol="0">
            <a:spAutoFit/>
          </a:bodyPr>
          <a:lstStyle/>
          <a:p>
            <a:pPr indent="508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0" dirty="0">
                <a:solidFill>
                  <a:srgbClr val="D578B4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let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0" dirty="0">
                <a:solidFill>
                  <a:srgbClr val="41A1C0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ref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sz="1200" b="1" kern="0" dirty="0" err="1">
                <a:solidFill>
                  <a:srgbClr val="8EC5CA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Database</a:t>
            </a:r>
            <a:r>
              <a:rPr lang="en-US" altLang="ko-KR" sz="1200" b="1" kern="0" dirty="0" err="1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200" b="1" kern="0" dirty="0" err="1">
                <a:solidFill>
                  <a:srgbClr val="5D96B6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database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().</a:t>
            </a:r>
            <a:r>
              <a:rPr lang="en-US" altLang="ko-KR" sz="1200" b="1" kern="0" dirty="0">
                <a:solidFill>
                  <a:srgbClr val="5D96B6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reference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endParaRPr lang="ko-KR" altLang="ko-KR" sz="1200" b="1" kern="100" dirty="0"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latinLnBrk="0">
              <a:lnSpc>
                <a:spcPct val="150000"/>
              </a:lnSpc>
              <a:tabLst>
                <a:tab pos="439420" algn="l"/>
              </a:tabLst>
            </a:pPr>
            <a:r>
              <a:rPr lang="en-US" altLang="ko-KR" sz="1200" b="1" kern="0" dirty="0">
                <a:solidFill>
                  <a:srgbClr val="D578B4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 let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post : [</a:t>
            </a:r>
            <a:r>
              <a:rPr lang="en-US" altLang="ko-KR" sz="1200" b="1" kern="0" dirty="0">
                <a:solidFill>
                  <a:srgbClr val="AB9DED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200" b="1" kern="0" dirty="0">
                <a:solidFill>
                  <a:srgbClr val="AB9DED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String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] = [</a:t>
            </a:r>
            <a:r>
              <a:rPr lang="en-US" altLang="ko-KR" sz="1200" b="1" kern="0" dirty="0">
                <a:solidFill>
                  <a:srgbClr val="E7577D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"</a:t>
            </a:r>
            <a:r>
              <a:rPr lang="en-US" altLang="ko-KR" sz="1200" b="1" kern="0" dirty="0" err="1">
                <a:solidFill>
                  <a:srgbClr val="E7577D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hasLabel</a:t>
            </a:r>
            <a:r>
              <a:rPr lang="en-US" altLang="ko-KR" sz="1200" b="1" kern="0" dirty="0">
                <a:solidFill>
                  <a:srgbClr val="E7577D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"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200" b="1" kern="0" dirty="0" err="1">
                <a:solidFill>
                  <a:srgbClr val="8EC9C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hasLabel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endParaRPr lang="ko-KR" altLang="ko-KR" sz="1200" b="1" kern="100" dirty="0"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54000" latinLnBrk="0">
              <a:lnSpc>
                <a:spcPct val="150000"/>
              </a:lnSpc>
              <a:tabLst>
                <a:tab pos="439420" algn="l"/>
              </a:tabLst>
            </a:pP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	 </a:t>
            </a:r>
            <a:r>
              <a:rPr lang="en-US" altLang="ko-KR" sz="1200" b="1" kern="0" dirty="0" err="1">
                <a:solidFill>
                  <a:srgbClr val="8EC9C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ref</a:t>
            </a:r>
            <a:r>
              <a:rPr lang="en-US" altLang="ko-KR" sz="1200" b="1" kern="0" dirty="0" err="1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200" b="1" kern="0" dirty="0" err="1">
                <a:solidFill>
                  <a:srgbClr val="5D96B6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child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1" kern="0" dirty="0">
                <a:solidFill>
                  <a:srgbClr val="E7577D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"pet"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).</a:t>
            </a:r>
            <a:r>
              <a:rPr lang="en-US" altLang="ko-KR" sz="1200" b="1" kern="0" dirty="0" err="1">
                <a:solidFill>
                  <a:srgbClr val="5D96B6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setValue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(post)</a:t>
            </a:r>
            <a:endParaRPr lang="ko-KR" altLang="ko-KR" sz="1200" b="1" kern="100" dirty="0"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F5FA22-A5D6-4F50-9FCF-D6D9E802E68C}"/>
              </a:ext>
            </a:extLst>
          </p:cNvPr>
          <p:cNvSpPr txBox="1"/>
          <p:nvPr/>
        </p:nvSpPr>
        <p:spPr>
          <a:xfrm>
            <a:off x="6321716" y="4407067"/>
            <a:ext cx="5338618" cy="880562"/>
          </a:xfrm>
          <a:prstGeom prst="rect">
            <a:avLst/>
          </a:prstGeom>
          <a:solidFill>
            <a:srgbClr val="FAFAFA">
              <a:alpha val="39000"/>
            </a:srgbClr>
          </a:solidFill>
        </p:spPr>
        <p:txBody>
          <a:bodyPr wrap="square" rtlCol="0">
            <a:spAutoFit/>
          </a:bodyPr>
          <a:lstStyle/>
          <a:p>
            <a:pPr indent="508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commute Arduino with Serial</a:t>
            </a:r>
          </a:p>
          <a:p>
            <a:pPr indent="508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ser</a:t>
            </a:r>
            <a:r>
              <a:rPr lang="en-US" altLang="ko-KR" sz="1200" b="1" kern="0" dirty="0">
                <a:solidFill>
                  <a:srgbClr val="D578B4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=</a:t>
            </a:r>
            <a:r>
              <a:rPr lang="en-US" altLang="ko-KR" sz="1200" b="1" kern="0" dirty="0">
                <a:solidFill>
                  <a:srgbClr val="D578B4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0" dirty="0" err="1">
                <a:solidFill>
                  <a:srgbClr val="D578B4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serial</a:t>
            </a:r>
            <a:r>
              <a:rPr lang="en-US" altLang="ko-KR" sz="1200" b="1" kern="0" dirty="0" err="1">
                <a:solidFill>
                  <a:srgbClr val="5D96B6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.Serial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1" kern="0" dirty="0">
                <a:solidFill>
                  <a:srgbClr val="EB7693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'/dev/ttyACM0</a:t>
            </a:r>
            <a:r>
              <a:rPr lang="en-US" altLang="ko-KR" sz="1200" b="1" kern="0" dirty="0">
                <a:solidFill>
                  <a:srgbClr val="D578B4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200" b="1" kern="0" dirty="0">
                <a:solidFill>
                  <a:srgbClr val="A4D1D3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9600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indent="508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ser2</a:t>
            </a:r>
            <a:r>
              <a:rPr lang="en-US" altLang="ko-KR" sz="1200" b="1" kern="0" dirty="0">
                <a:solidFill>
                  <a:srgbClr val="D578B4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=</a:t>
            </a:r>
            <a:r>
              <a:rPr lang="en-US" altLang="ko-KR" sz="1200" b="1" kern="0" dirty="0">
                <a:solidFill>
                  <a:srgbClr val="D578B4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0" dirty="0" err="1">
                <a:solidFill>
                  <a:srgbClr val="D578B4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serial</a:t>
            </a:r>
            <a:r>
              <a:rPr lang="en-US" altLang="ko-KR" sz="1200" b="1" kern="0" dirty="0" err="1">
                <a:solidFill>
                  <a:srgbClr val="5D96B6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.Serial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1" kern="0" dirty="0">
                <a:solidFill>
                  <a:srgbClr val="EB7693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'/dev/ttyACM1'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200" b="1" kern="0" dirty="0">
                <a:solidFill>
                  <a:srgbClr val="A4D1D3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9600</a:t>
            </a:r>
            <a:r>
              <a:rPr lang="en-US" altLang="ko-KR" sz="1200" b="1" kern="0" dirty="0">
                <a:solidFill>
                  <a:srgbClr val="C1C8BE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b="1" kern="100" dirty="0">
              <a:solidFill>
                <a:srgbClr val="C1C8BE"/>
              </a:solidFill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34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build="p"/>
      <p:bldP spid="17" grpId="0" animBg="1"/>
      <p:bldP spid="18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B87FFD8-B932-4CA0-9CD4-927E4D305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934604" y="1182944"/>
            <a:ext cx="853530" cy="113247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HARDWARE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58" y="710977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E01186C-E4CB-4B51-8E57-3BF07C0D227C}"/>
              </a:ext>
            </a:extLst>
          </p:cNvPr>
          <p:cNvSpPr/>
          <p:nvPr/>
        </p:nvSpPr>
        <p:spPr>
          <a:xfrm>
            <a:off x="3916393" y="-663944"/>
            <a:ext cx="4295218" cy="567808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3629F8-60B1-4AB9-A152-EABBBDCFD2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7962" y="1486215"/>
            <a:ext cx="9276076" cy="5004138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B7C4D368-37D5-4763-8B95-7382A02CCA9F}"/>
              </a:ext>
            </a:extLst>
          </p:cNvPr>
          <p:cNvSpPr txBox="1">
            <a:spLocks/>
          </p:cNvSpPr>
          <p:nvPr/>
        </p:nvSpPr>
        <p:spPr>
          <a:xfrm>
            <a:off x="4324386" y="4511569"/>
            <a:ext cx="1131534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서보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모터</a:t>
            </a: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07B60EFE-DFA4-4C7C-8C2C-A90B82375B84}"/>
              </a:ext>
            </a:extLst>
          </p:cNvPr>
          <p:cNvSpPr txBox="1">
            <a:spLocks/>
          </p:cNvSpPr>
          <p:nvPr/>
        </p:nvSpPr>
        <p:spPr>
          <a:xfrm>
            <a:off x="2038386" y="3505729"/>
            <a:ext cx="1294094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릴레이 모듈</a:t>
            </a: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93684125-4B56-49BC-9BDC-8C7C722CE9D8}"/>
              </a:ext>
            </a:extLst>
          </p:cNvPr>
          <p:cNvSpPr txBox="1">
            <a:spLocks/>
          </p:cNvSpPr>
          <p:nvPr/>
        </p:nvSpPr>
        <p:spPr>
          <a:xfrm>
            <a:off x="4324386" y="3358689"/>
            <a:ext cx="979134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절단기</a:t>
            </a: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6DBDBC7F-2A76-4DAE-9345-7AD2BFA6B658}"/>
              </a:ext>
            </a:extLst>
          </p:cNvPr>
          <p:cNvSpPr txBox="1">
            <a:spLocks/>
          </p:cNvSpPr>
          <p:nvPr/>
        </p:nvSpPr>
        <p:spPr>
          <a:xfrm>
            <a:off x="2842913" y="6127569"/>
            <a:ext cx="979134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배터리</a:t>
            </a: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0A412A88-7882-4CE5-B819-EB95128E6389}"/>
              </a:ext>
            </a:extLst>
          </p:cNvPr>
          <p:cNvSpPr txBox="1">
            <a:spLocks/>
          </p:cNvSpPr>
          <p:nvPr/>
        </p:nvSpPr>
        <p:spPr>
          <a:xfrm>
            <a:off x="10554353" y="5619569"/>
            <a:ext cx="979134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배터리</a:t>
            </a: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0908EF7F-E5FA-4DC8-90BA-7BA96A095705}"/>
              </a:ext>
            </a:extLst>
          </p:cNvPr>
          <p:cNvSpPr txBox="1">
            <a:spLocks/>
          </p:cNvSpPr>
          <p:nvPr/>
        </p:nvSpPr>
        <p:spPr>
          <a:xfrm>
            <a:off x="8418866" y="4511568"/>
            <a:ext cx="1131534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스텝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모터</a:t>
            </a: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7070976D-156C-4238-872D-C21006FE6FE7}"/>
              </a:ext>
            </a:extLst>
          </p:cNvPr>
          <p:cNvSpPr txBox="1">
            <a:spLocks/>
          </p:cNvSpPr>
          <p:nvPr/>
        </p:nvSpPr>
        <p:spPr>
          <a:xfrm>
            <a:off x="2842913" y="1576076"/>
            <a:ext cx="1131534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5B8DCCD1-4E35-4238-9970-75FB8605F147}"/>
              </a:ext>
            </a:extLst>
          </p:cNvPr>
          <p:cNvSpPr txBox="1">
            <a:spLocks/>
          </p:cNvSpPr>
          <p:nvPr/>
        </p:nvSpPr>
        <p:spPr>
          <a:xfrm>
            <a:off x="7516668" y="1565915"/>
            <a:ext cx="1131534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아두이노</a:t>
            </a:r>
            <a:endParaRPr 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49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C176C7A-869E-4FC7-B080-703DD6B4C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387" y="3020125"/>
            <a:ext cx="2500088" cy="563906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Q&amp;A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60E08-BCA3-4F90-A5AC-553A44D6C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8523432" y="2388029"/>
            <a:ext cx="1802822" cy="239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3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7746F2D-ADA4-462A-8EDC-4E7366616DAD}"/>
              </a:ext>
            </a:extLst>
          </p:cNvPr>
          <p:cNvGrpSpPr/>
          <p:nvPr/>
        </p:nvGrpSpPr>
        <p:grpSpPr>
          <a:xfrm>
            <a:off x="7854498" y="1999642"/>
            <a:ext cx="2311852" cy="622908"/>
            <a:chOff x="7556048" y="2072018"/>
            <a:chExt cx="2311702" cy="47815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F05D5C-1EBA-4568-9C69-7841B9C603A4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noFill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A15862-DFDE-42CD-A4EE-EDC44A6AB0F6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0316" y="2957378"/>
            <a:ext cx="2500088" cy="563906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05392" y="296862"/>
            <a:ext cx="2756267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TITLE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WORKFLOW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TECHNIQUES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23A8785-EF7B-44ED-B5A0-29327E019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922182" y="870267"/>
            <a:ext cx="853530" cy="113247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FE6FD-9152-4241-B057-F9EFB554D8E7}"/>
              </a:ext>
            </a:extLst>
          </p:cNvPr>
          <p:cNvGrpSpPr/>
          <p:nvPr/>
        </p:nvGrpSpPr>
        <p:grpSpPr>
          <a:xfrm>
            <a:off x="4471218" y="-861123"/>
            <a:ext cx="2311852" cy="622908"/>
            <a:chOff x="7556048" y="2072018"/>
            <a:chExt cx="2311702" cy="47815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82AAD-528F-4F85-8504-D45669E3A26B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noFill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928C9F7-42E8-4374-82CA-9E771251B115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MOTIVATION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438" y="696753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EFCB5D96-4F31-4CD7-B5C2-8E1AA20BAA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16392" y="4655662"/>
            <a:ext cx="4395067" cy="1464234"/>
          </a:xfrm>
        </p:spPr>
        <p:txBody>
          <a:bodyPr>
            <a:noAutofit/>
          </a:bodyPr>
          <a:lstStyle/>
          <a:p>
            <a:endParaRPr lang="en-US" altLang="ko-KR" sz="1800" b="1" dirty="0">
              <a:solidFill>
                <a:srgbClr val="1C3E3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800" b="1" dirty="0">
                <a:solidFill>
                  <a:srgbClr val="1C3E3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병뚜껑 분리</a:t>
            </a:r>
            <a:r>
              <a:rPr lang="en-US" altLang="ko-KR" sz="1800" b="1" dirty="0">
                <a:solidFill>
                  <a:srgbClr val="1C3E3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800" b="1" dirty="0">
                <a:solidFill>
                  <a:srgbClr val="1C3E3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라벨제거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572CB395-6684-4547-B22B-A86265382974}"/>
              </a:ext>
            </a:extLst>
          </p:cNvPr>
          <p:cNvSpPr txBox="1">
            <a:spLocks/>
          </p:cNvSpPr>
          <p:nvPr/>
        </p:nvSpPr>
        <p:spPr>
          <a:xfrm>
            <a:off x="4664590" y="4655662"/>
            <a:ext cx="2898672" cy="390200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페트병 분리 배출 방법</a:t>
            </a:r>
            <a:endParaRPr lang="en-US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그림 16" descr="개체, 표지판, 컴퓨터, 노트북이(가) 표시된 사진&#10;&#10;자동 생성된 설명">
            <a:extLst>
              <a:ext uri="{FF2B5EF4-FFF2-40B4-BE49-F238E27FC236}">
                <a16:creationId xmlns:a16="http://schemas.microsoft.com/office/drawing/2014/main" id="{1F83AE25-FCAC-4077-B730-639BB2275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32" y="2281676"/>
            <a:ext cx="1539591" cy="15395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5C93292-FF55-471B-94F8-0751BFB13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68" y="2131131"/>
            <a:ext cx="1840680" cy="18406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CAD6C0-1BDD-41EE-B08D-5320EC7B2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23" y="2030178"/>
            <a:ext cx="2042589" cy="204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TITLE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438" y="696753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82D7A1-AFD2-4F28-BFEF-BBFF5E2CE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94" y="1925362"/>
            <a:ext cx="2341009" cy="2341009"/>
          </a:xfrm>
          <a:prstGeom prst="rect">
            <a:avLst/>
          </a:prstGeom>
        </p:spPr>
      </p:pic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7FCD9AD0-B39C-48C2-AC5D-F80C11755B8D}"/>
              </a:ext>
            </a:extLst>
          </p:cNvPr>
          <p:cNvSpPr txBox="1">
            <a:spLocks/>
          </p:cNvSpPr>
          <p:nvPr/>
        </p:nvSpPr>
        <p:spPr>
          <a:xfrm>
            <a:off x="2842366" y="4598892"/>
            <a:ext cx="6543122" cy="1213093"/>
          </a:xfrm>
          <a:prstGeom prst="plaque">
            <a:avLst>
              <a:gd name="adj" fmla="val 6969"/>
            </a:avLst>
          </a:prstGeom>
          <a:gradFill>
            <a:gsLst>
              <a:gs pos="82000">
                <a:srgbClr val="1D403A"/>
              </a:gs>
              <a:gs pos="33000">
                <a:srgbClr val="1B3C33"/>
              </a:gs>
              <a:gs pos="100000">
                <a:srgbClr val="2A5963"/>
              </a:gs>
              <a:gs pos="0">
                <a:srgbClr val="2A5963">
                  <a:lumMod val="73000"/>
                </a:srgbClr>
              </a:gs>
            </a:gsLst>
            <a:path path="circle">
              <a:fillToRect l="100000" t="100000"/>
            </a:path>
          </a:gra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Custom YOLO V3 Object Detection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이용한 </a:t>
            </a:r>
            <a:r>
              <a:rPr lang="ko-KR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페트병 라벨 자동 분리 기기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72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FE6FD-9152-4241-B057-F9EFB554D8E7}"/>
              </a:ext>
            </a:extLst>
          </p:cNvPr>
          <p:cNvGrpSpPr/>
          <p:nvPr/>
        </p:nvGrpSpPr>
        <p:grpSpPr>
          <a:xfrm>
            <a:off x="7854497" y="2740109"/>
            <a:ext cx="2517403" cy="622908"/>
            <a:chOff x="7556048" y="2072018"/>
            <a:chExt cx="2311702" cy="47815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82AAD-528F-4F85-8504-D45669E3A26B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noFill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928C9F7-42E8-4374-82CA-9E771251B115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05392" y="296862"/>
            <a:ext cx="2756267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TITLE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WORKFLOW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TECHNIQUES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0316" y="2957378"/>
            <a:ext cx="2500088" cy="563906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23A8785-EF7B-44ED-B5A0-29327E019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922182" y="870267"/>
            <a:ext cx="853530" cy="11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36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593969" y="-1068825"/>
            <a:ext cx="781444" cy="78144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9" y="704493"/>
            <a:ext cx="8712202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WORKFLOW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55" y="7135904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97593" y="6246613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CA5E68-D4CB-49FD-A41C-025E130724C4}"/>
              </a:ext>
            </a:extLst>
          </p:cNvPr>
          <p:cNvSpPr/>
          <p:nvPr/>
        </p:nvSpPr>
        <p:spPr>
          <a:xfrm>
            <a:off x="11069389" y="1560799"/>
            <a:ext cx="201875" cy="201875"/>
          </a:xfrm>
          <a:prstGeom prst="ellipse">
            <a:avLst/>
          </a:prstGeom>
          <a:solidFill>
            <a:srgbClr val="2A596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b="1">
              <a:noFill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9E13E3-076B-427A-A4C8-76906AD1FD4D}"/>
              </a:ext>
            </a:extLst>
          </p:cNvPr>
          <p:cNvSpPr/>
          <p:nvPr/>
        </p:nvSpPr>
        <p:spPr>
          <a:xfrm>
            <a:off x="3439090" y="1460939"/>
            <a:ext cx="1642360" cy="401596"/>
          </a:xfrm>
          <a:prstGeom prst="round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C91B046-73D6-43CD-8AB4-F1D0A47E3934}"/>
              </a:ext>
            </a:extLst>
          </p:cNvPr>
          <p:cNvSpPr/>
          <p:nvPr/>
        </p:nvSpPr>
        <p:spPr>
          <a:xfrm>
            <a:off x="5981997" y="1460939"/>
            <a:ext cx="1642360" cy="401596"/>
          </a:xfrm>
          <a:prstGeom prst="roundRect">
            <a:avLst/>
          </a:prstGeom>
          <a:solidFill>
            <a:srgbClr val="29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pet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D342C-0FB6-4179-BEB5-2E89F74D2568}"/>
              </a:ext>
            </a:extLst>
          </p:cNvPr>
          <p:cNvSpPr/>
          <p:nvPr/>
        </p:nvSpPr>
        <p:spPr>
          <a:xfrm>
            <a:off x="8524904" y="1460939"/>
            <a:ext cx="1642360" cy="401596"/>
          </a:xfrm>
          <a:prstGeom prst="round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Left motor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FA8FDC6-1DBE-40EE-BEBD-ABC9929A7F0F}"/>
              </a:ext>
            </a:extLst>
          </p:cNvPr>
          <p:cNvSpPr/>
          <p:nvPr/>
        </p:nvSpPr>
        <p:spPr>
          <a:xfrm>
            <a:off x="3439090" y="3010430"/>
            <a:ext cx="1642360" cy="401596"/>
          </a:xfrm>
          <a:prstGeom prst="roundRect">
            <a:avLst/>
          </a:prstGeom>
          <a:solidFill>
            <a:srgbClr val="F0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Detect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B88B51-E53D-4CC5-8E0A-DF6FB0AAAE59}"/>
              </a:ext>
            </a:extLst>
          </p:cNvPr>
          <p:cNvSpPr/>
          <p:nvPr/>
        </p:nvSpPr>
        <p:spPr>
          <a:xfrm>
            <a:off x="896183" y="1460939"/>
            <a:ext cx="1642360" cy="401596"/>
          </a:xfrm>
          <a:prstGeom prst="round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1C3E3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USER</a:t>
            </a:r>
            <a:endParaRPr lang="ko-KR" altLang="en-US" sz="1600" b="1" dirty="0">
              <a:solidFill>
                <a:srgbClr val="1C3E3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F16C90-1249-4A69-B355-E8728E0A5593}"/>
              </a:ext>
            </a:extLst>
          </p:cNvPr>
          <p:cNvSpPr/>
          <p:nvPr/>
        </p:nvSpPr>
        <p:spPr>
          <a:xfrm>
            <a:off x="3439090" y="2234055"/>
            <a:ext cx="1642360" cy="401596"/>
          </a:xfrm>
          <a:prstGeom prst="roundRect">
            <a:avLst/>
          </a:prstGeom>
          <a:solidFill>
            <a:srgbClr val="29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label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549DFC6-BEA9-4352-9CD9-B5D7275B2234}"/>
              </a:ext>
            </a:extLst>
          </p:cNvPr>
          <p:cNvSpPr/>
          <p:nvPr/>
        </p:nvSpPr>
        <p:spPr>
          <a:xfrm>
            <a:off x="5981997" y="3010430"/>
            <a:ext cx="2352108" cy="401596"/>
          </a:xfrm>
          <a:prstGeom prst="roundRect">
            <a:avLst/>
          </a:prstGeom>
          <a:solidFill>
            <a:srgbClr val="29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Incorrect position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205F93A-F584-4EBB-A303-741F23E928B7}"/>
              </a:ext>
            </a:extLst>
          </p:cNvPr>
          <p:cNvSpPr/>
          <p:nvPr/>
        </p:nvSpPr>
        <p:spPr>
          <a:xfrm>
            <a:off x="9234652" y="3010430"/>
            <a:ext cx="1642360" cy="401596"/>
          </a:xfrm>
          <a:prstGeom prst="round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Left motor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C0EFA3-A82B-4924-B058-F5A57110252B}"/>
              </a:ext>
            </a:extLst>
          </p:cNvPr>
          <p:cNvSpPr/>
          <p:nvPr/>
        </p:nvSpPr>
        <p:spPr>
          <a:xfrm>
            <a:off x="3439090" y="3939649"/>
            <a:ext cx="1642360" cy="401596"/>
          </a:xfrm>
          <a:prstGeom prst="round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Cut motor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2F6923-825E-417D-8CC4-98B575A4C3F4}"/>
              </a:ext>
            </a:extLst>
          </p:cNvPr>
          <p:cNvSpPr/>
          <p:nvPr/>
        </p:nvSpPr>
        <p:spPr>
          <a:xfrm>
            <a:off x="3439090" y="4712765"/>
            <a:ext cx="1642360" cy="401596"/>
          </a:xfrm>
          <a:prstGeom prst="round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Right motor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DF23D6-5573-4449-AE58-AFB04D64F6AF}"/>
              </a:ext>
            </a:extLst>
          </p:cNvPr>
          <p:cNvSpPr/>
          <p:nvPr/>
        </p:nvSpPr>
        <p:spPr>
          <a:xfrm>
            <a:off x="3439090" y="5485881"/>
            <a:ext cx="1642360" cy="401596"/>
          </a:xfrm>
          <a:prstGeom prst="round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Left motor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DCAFFD0-9442-4187-A269-5DD4835C26CB}"/>
              </a:ext>
            </a:extLst>
          </p:cNvPr>
          <p:cNvSpPr/>
          <p:nvPr/>
        </p:nvSpPr>
        <p:spPr>
          <a:xfrm>
            <a:off x="4172395" y="6288370"/>
            <a:ext cx="201875" cy="201875"/>
          </a:xfrm>
          <a:prstGeom prst="ellipse">
            <a:avLst/>
          </a:prstGeom>
          <a:solidFill>
            <a:srgbClr val="2A596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5F3C740-2555-445C-B468-8260AFE25190}"/>
              </a:ext>
            </a:extLst>
          </p:cNvPr>
          <p:cNvSpPr/>
          <p:nvPr/>
        </p:nvSpPr>
        <p:spPr>
          <a:xfrm>
            <a:off x="2798616" y="1513305"/>
            <a:ext cx="378823" cy="2968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7152B7E-6B79-4C30-8BF5-C9DBB774041C}"/>
              </a:ext>
            </a:extLst>
          </p:cNvPr>
          <p:cNvSpPr/>
          <p:nvPr/>
        </p:nvSpPr>
        <p:spPr>
          <a:xfrm>
            <a:off x="5341523" y="1513305"/>
            <a:ext cx="378823" cy="2968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065CC38-D0B9-433A-9849-51A4415B7844}"/>
              </a:ext>
            </a:extLst>
          </p:cNvPr>
          <p:cNvSpPr/>
          <p:nvPr/>
        </p:nvSpPr>
        <p:spPr>
          <a:xfrm>
            <a:off x="7884430" y="1513305"/>
            <a:ext cx="378823" cy="2968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47F7B69-B855-4A4E-8538-AAA2E936D437}"/>
              </a:ext>
            </a:extLst>
          </p:cNvPr>
          <p:cNvSpPr/>
          <p:nvPr/>
        </p:nvSpPr>
        <p:spPr>
          <a:xfrm>
            <a:off x="10427337" y="1513305"/>
            <a:ext cx="378823" cy="2968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5C9F070-A1F7-46E0-9708-A0623BDD3B1D}"/>
              </a:ext>
            </a:extLst>
          </p:cNvPr>
          <p:cNvSpPr/>
          <p:nvPr/>
        </p:nvSpPr>
        <p:spPr>
          <a:xfrm rot="5400000">
            <a:off x="4111837" y="1891432"/>
            <a:ext cx="296864" cy="31046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A863C0D-3576-4EB0-9D10-8C959791A46C}"/>
              </a:ext>
            </a:extLst>
          </p:cNvPr>
          <p:cNvSpPr/>
          <p:nvPr/>
        </p:nvSpPr>
        <p:spPr>
          <a:xfrm rot="5400000">
            <a:off x="4111837" y="2681113"/>
            <a:ext cx="296864" cy="31046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88F231F-11A8-4148-87A0-4DF536CDF3BE}"/>
              </a:ext>
            </a:extLst>
          </p:cNvPr>
          <p:cNvSpPr/>
          <p:nvPr/>
        </p:nvSpPr>
        <p:spPr>
          <a:xfrm rot="5400000">
            <a:off x="4062487" y="3520144"/>
            <a:ext cx="395564" cy="31046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7FFF11B-F967-42B0-B83B-27DB9E200A69}"/>
              </a:ext>
            </a:extLst>
          </p:cNvPr>
          <p:cNvSpPr/>
          <p:nvPr/>
        </p:nvSpPr>
        <p:spPr>
          <a:xfrm rot="5400000">
            <a:off x="4119226" y="4375855"/>
            <a:ext cx="296864" cy="31046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DDD79D3-2398-4D5B-9547-1B640959D8D2}"/>
              </a:ext>
            </a:extLst>
          </p:cNvPr>
          <p:cNvSpPr/>
          <p:nvPr/>
        </p:nvSpPr>
        <p:spPr>
          <a:xfrm rot="5400000">
            <a:off x="4111837" y="5155191"/>
            <a:ext cx="296864" cy="31046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D32674C-9CD6-4E07-8DBE-253C4E9706F7}"/>
              </a:ext>
            </a:extLst>
          </p:cNvPr>
          <p:cNvSpPr/>
          <p:nvPr/>
        </p:nvSpPr>
        <p:spPr>
          <a:xfrm rot="5400000">
            <a:off x="4119226" y="5931671"/>
            <a:ext cx="296864" cy="31046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C75E4EF7-EAEB-4166-9CA2-7D87EC602EAE}"/>
              </a:ext>
            </a:extLst>
          </p:cNvPr>
          <p:cNvSpPr/>
          <p:nvPr/>
        </p:nvSpPr>
        <p:spPr>
          <a:xfrm>
            <a:off x="5341522" y="3062797"/>
            <a:ext cx="378823" cy="2968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8D94256C-CF3F-4239-B710-928D8E55C18F}"/>
              </a:ext>
            </a:extLst>
          </p:cNvPr>
          <p:cNvSpPr/>
          <p:nvPr/>
        </p:nvSpPr>
        <p:spPr>
          <a:xfrm>
            <a:off x="8594967" y="3062797"/>
            <a:ext cx="378823" cy="29686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705076D-3CB4-4967-B32F-7E814147E3ED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4676503" y="3211228"/>
            <a:ext cx="6200509" cy="446372"/>
          </a:xfrm>
          <a:prstGeom prst="bentConnector3">
            <a:avLst>
              <a:gd name="adj1" fmla="val -3687"/>
            </a:avLst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3494F0B-14C5-4EFD-8769-0257F12D9E4E}"/>
              </a:ext>
            </a:extLst>
          </p:cNvPr>
          <p:cNvCxnSpPr>
            <a:stCxn id="25" idx="1"/>
            <a:endCxn id="16" idx="1"/>
          </p:cNvCxnSpPr>
          <p:nvPr/>
        </p:nvCxnSpPr>
        <p:spPr>
          <a:xfrm rot="10800000">
            <a:off x="3439090" y="3211229"/>
            <a:ext cx="12700" cy="2475451"/>
          </a:xfrm>
          <a:prstGeom prst="bentConnector3">
            <a:avLst>
              <a:gd name="adj1" fmla="val 4885717"/>
            </a:avLst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7AF7D80-C6B7-42D1-AC42-348A54FB22BF}"/>
              </a:ext>
            </a:extLst>
          </p:cNvPr>
          <p:cNvSpPr/>
          <p:nvPr/>
        </p:nvSpPr>
        <p:spPr>
          <a:xfrm>
            <a:off x="9522033" y="4414290"/>
            <a:ext cx="1642360" cy="401596"/>
          </a:xfrm>
          <a:prstGeom prst="roundRect">
            <a:avLst/>
          </a:prstGeom>
          <a:solidFill>
            <a:srgbClr val="295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State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9D8E7CC-D9BA-4B59-B9FC-BF99625E854A}"/>
              </a:ext>
            </a:extLst>
          </p:cNvPr>
          <p:cNvSpPr/>
          <p:nvPr/>
        </p:nvSpPr>
        <p:spPr>
          <a:xfrm>
            <a:off x="9522033" y="4919640"/>
            <a:ext cx="1642360" cy="401596"/>
          </a:xfrm>
          <a:prstGeom prst="round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Arduino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FADF04F-0A60-4A75-ADB7-6505CEE83FA0}"/>
              </a:ext>
            </a:extLst>
          </p:cNvPr>
          <p:cNvSpPr/>
          <p:nvPr/>
        </p:nvSpPr>
        <p:spPr>
          <a:xfrm>
            <a:off x="9522033" y="5424990"/>
            <a:ext cx="1642360" cy="401596"/>
          </a:xfrm>
          <a:prstGeom prst="roundRect">
            <a:avLst>
              <a:gd name="adj" fmla="val 16667"/>
            </a:avLst>
          </a:prstGeom>
          <a:solidFill>
            <a:srgbClr val="F0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Raspberry pi</a:t>
            </a:r>
            <a:endParaRPr lang="ko-KR" altLang="en-US" sz="16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8840B04-53D4-4303-B64E-2536B6C7F127}"/>
              </a:ext>
            </a:extLst>
          </p:cNvPr>
          <p:cNvSpPr/>
          <p:nvPr/>
        </p:nvSpPr>
        <p:spPr>
          <a:xfrm>
            <a:off x="9522033" y="5930340"/>
            <a:ext cx="1642360" cy="401596"/>
          </a:xfrm>
          <a:prstGeom prst="round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DFE6FD-9152-4241-B057-F9EFB554D8E7}"/>
              </a:ext>
            </a:extLst>
          </p:cNvPr>
          <p:cNvGrpSpPr/>
          <p:nvPr/>
        </p:nvGrpSpPr>
        <p:grpSpPr>
          <a:xfrm>
            <a:off x="7854497" y="3471628"/>
            <a:ext cx="2517403" cy="622908"/>
            <a:chOff x="7556048" y="2072018"/>
            <a:chExt cx="2311702" cy="47815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82AAD-528F-4F85-8504-D45669E3A26B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noFill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928C9F7-42E8-4374-82CA-9E771251B115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05392" y="296862"/>
            <a:ext cx="2756267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TITLE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WORKFLOW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TECHNIQUES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0316" y="2957378"/>
            <a:ext cx="2500088" cy="563906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23A8785-EF7B-44ED-B5A0-29327E019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922182" y="870267"/>
            <a:ext cx="853530" cy="11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3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B87FFD8-B932-4CA0-9CD4-927E4D305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934604" y="1182944"/>
            <a:ext cx="853530" cy="113247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APPLICATION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58" y="710977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E01186C-E4CB-4B51-8E57-3BF07C0D227C}"/>
              </a:ext>
            </a:extLst>
          </p:cNvPr>
          <p:cNvSpPr/>
          <p:nvPr/>
        </p:nvSpPr>
        <p:spPr>
          <a:xfrm>
            <a:off x="3916393" y="-663944"/>
            <a:ext cx="4295218" cy="567808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8BE3DFFF-60A9-448D-8255-F1FE205D8ADF}"/>
              </a:ext>
            </a:extLst>
          </p:cNvPr>
          <p:cNvSpPr txBox="1">
            <a:spLocks/>
          </p:cNvSpPr>
          <p:nvPr/>
        </p:nvSpPr>
        <p:spPr>
          <a:xfrm>
            <a:off x="1788749" y="5304928"/>
            <a:ext cx="977315" cy="215490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메인화면</a:t>
            </a:r>
            <a:endParaRPr lang="en-US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4276F05C-48BF-41C6-808C-C266A7BE7EE0}"/>
              </a:ext>
            </a:extLst>
          </p:cNvPr>
          <p:cNvSpPr txBox="1">
            <a:spLocks/>
          </p:cNvSpPr>
          <p:nvPr/>
        </p:nvSpPr>
        <p:spPr>
          <a:xfrm>
            <a:off x="3495499" y="5312359"/>
            <a:ext cx="1387145" cy="213848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라벨 인식 화면</a:t>
            </a:r>
            <a:endParaRPr lang="en-US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16A6A0BE-47FA-4FFE-944F-93AFB154748B}"/>
              </a:ext>
            </a:extLst>
          </p:cNvPr>
          <p:cNvSpPr txBox="1">
            <a:spLocks/>
          </p:cNvSpPr>
          <p:nvPr/>
        </p:nvSpPr>
        <p:spPr>
          <a:xfrm>
            <a:off x="5402426" y="5312359"/>
            <a:ext cx="1387145" cy="213848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전송 화면</a:t>
            </a:r>
            <a:endParaRPr lang="en-US" altLang="ko-KR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197975BA-D068-4B58-A2C7-A3F7A71F7BB3}"/>
              </a:ext>
            </a:extLst>
          </p:cNvPr>
          <p:cNvSpPr txBox="1">
            <a:spLocks/>
          </p:cNvSpPr>
          <p:nvPr/>
        </p:nvSpPr>
        <p:spPr>
          <a:xfrm>
            <a:off x="7309353" y="5300720"/>
            <a:ext cx="1387145" cy="213848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라벨 제거 화면</a:t>
            </a:r>
            <a:endParaRPr lang="en-US" altLang="ko-KR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1AB494F3-4DD6-4D84-B1A6-0E1B0C444930}"/>
              </a:ext>
            </a:extLst>
          </p:cNvPr>
          <p:cNvSpPr txBox="1">
            <a:spLocks/>
          </p:cNvSpPr>
          <p:nvPr/>
        </p:nvSpPr>
        <p:spPr>
          <a:xfrm>
            <a:off x="9381230" y="5299078"/>
            <a:ext cx="977315" cy="215490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로딩화면</a:t>
            </a:r>
            <a:endParaRPr lang="en-US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FCFC4782-B65E-4A7F-B4FA-3C4B5956FA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068" y1="21226" x2="38068" y2="21226"/>
                        <a14:foregroundMark x1="63864" y1="41745" x2="63864" y2="41745"/>
                        <a14:foregroundMark x1="52273" y1="56840" x2="52273" y2="56840"/>
                        <a14:foregroundMark x1="52727" y1="42453" x2="52727" y2="42453"/>
                        <a14:foregroundMark x1="72045" y1="50000" x2="72045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58" r="48270"/>
          <a:stretch/>
        </p:blipFill>
        <p:spPr>
          <a:xfrm>
            <a:off x="2263550" y="5753780"/>
            <a:ext cx="426196" cy="5599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EE1749-3546-4FAF-AF4D-9F4A44DC22E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17656" r="78016" b="4025"/>
          <a:stretch/>
        </p:blipFill>
        <p:spPr bwMode="auto">
          <a:xfrm>
            <a:off x="1440695" y="1520038"/>
            <a:ext cx="1673424" cy="36692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0C4C03-6DCF-410E-99C7-E956075E0A5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0" t="16309" r="39532" b="5372"/>
          <a:stretch/>
        </p:blipFill>
        <p:spPr bwMode="auto">
          <a:xfrm>
            <a:off x="5259287" y="1520042"/>
            <a:ext cx="1673424" cy="36692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1B8E791-ABC3-4665-B7BD-FF061FEE64C8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58" t="17316" r="2342" b="4365"/>
          <a:stretch/>
        </p:blipFill>
        <p:spPr bwMode="auto">
          <a:xfrm>
            <a:off x="9073141" y="1520039"/>
            <a:ext cx="1593494" cy="36692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2BE8B4-0463-4497-B308-B6BCB2271BE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7" t="16203" r="21525" b="5478"/>
          <a:stretch/>
        </p:blipFill>
        <p:spPr bwMode="auto">
          <a:xfrm>
            <a:off x="7166214" y="1520040"/>
            <a:ext cx="1673424" cy="36692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3F78B3-BC92-445A-A83E-B40CE1411D2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7" t="16931" r="58105" b="4750"/>
          <a:stretch/>
        </p:blipFill>
        <p:spPr bwMode="auto">
          <a:xfrm>
            <a:off x="3352360" y="1520041"/>
            <a:ext cx="1673424" cy="36692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062623F8-C484-4831-B7AC-2C764A76D8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0592" y="5906461"/>
            <a:ext cx="7149295" cy="407289"/>
          </a:xfrm>
          <a:solidFill>
            <a:srgbClr val="D2B4A9"/>
          </a:solidFill>
          <a:effectLst>
            <a:softEdge rad="25400"/>
          </a:effectLst>
        </p:spPr>
        <p:txBody>
          <a:bodyPr>
            <a:normAutofit/>
          </a:bodyPr>
          <a:lstStyle/>
          <a:p>
            <a:r>
              <a:rPr lang="en-US" altLang="ko-KR" sz="1200" b="1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AVFoundation</a:t>
            </a:r>
            <a:r>
              <a:rPr lang="en-US" altLang="ko-KR" sz="12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프레임워크의 </a:t>
            </a:r>
            <a:r>
              <a:rPr lang="en-US" altLang="ko-KR" sz="1200" b="1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AVCaptureSession</a:t>
            </a:r>
            <a:r>
              <a:rPr lang="ko-KR" altLang="en-US" sz="12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사용하여 사용자의 실시간 카메라 비디오를 가져올 수 있다</a:t>
            </a:r>
            <a:r>
              <a:rPr lang="en-US" altLang="ko-KR" sz="12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3DADFB-1318-4FCF-BDE8-3D600300B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6" y="2811734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5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B87FFD8-B932-4CA0-9CD4-927E4D305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2325" r="65450" b="23543"/>
          <a:stretch/>
        </p:blipFill>
        <p:spPr>
          <a:xfrm>
            <a:off x="-2806944" y="186244"/>
            <a:ext cx="853530" cy="113247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331" y="684373"/>
            <a:ext cx="2841337" cy="567808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LEARNING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58" y="7109778"/>
            <a:ext cx="2150751" cy="296862"/>
          </a:xfrm>
        </p:spPr>
        <p:txBody>
          <a:bodyPr/>
          <a:lstStyle/>
          <a:p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DESIGNED BY L@RGO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0" y="-380040"/>
            <a:ext cx="3657610" cy="264513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E01186C-E4CB-4B51-8E57-3BF07C0D227C}"/>
              </a:ext>
            </a:extLst>
          </p:cNvPr>
          <p:cNvSpPr/>
          <p:nvPr/>
        </p:nvSpPr>
        <p:spPr>
          <a:xfrm>
            <a:off x="3916393" y="-663944"/>
            <a:ext cx="4295218" cy="567808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13E061-0141-4466-9109-6AAFF2C26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429" y1="48507" x2="41071" y2="38308"/>
                        <a14:foregroundMark x1="76071" y1="48010" x2="71607" y2="39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8" y="1377174"/>
            <a:ext cx="2144604" cy="1329886"/>
          </a:xfrm>
          <a:prstGeom prst="rect">
            <a:avLst/>
          </a:prstGeom>
        </p:spPr>
      </p:pic>
      <p:pic>
        <p:nvPicPr>
          <p:cNvPr id="1028" name="Picture 4" descr="파이토치(PyTorch) 튜토리얼에 오신 것을 환영합니다 — PyTorch Tutorials 1.6.0 documentation">
            <a:extLst>
              <a:ext uri="{FF2B5EF4-FFF2-40B4-BE49-F238E27FC236}">
                <a16:creationId xmlns:a16="http://schemas.microsoft.com/office/drawing/2014/main" id="{976041EC-B000-4B7F-935B-471A70F7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000" y1="29167" x2="45500" y2="35000"/>
                        <a14:foregroundMark x1="46667" y1="28500" x2="43667" y2="34667"/>
                        <a14:foregroundMark x1="48833" y1="26667" x2="44667" y2="35500"/>
                        <a14:foregroundMark x1="44667" y1="35500" x2="37833" y2="41167"/>
                        <a14:foregroundMark x1="37833" y1="41167" x2="36667" y2="44333"/>
                        <a14:foregroundMark x1="46833" y1="29000" x2="42500" y2="36167"/>
                        <a14:foregroundMark x1="42500" y1="36167" x2="36333" y2="41833"/>
                        <a14:foregroundMark x1="36333" y1="41833" x2="36333" y2="41833"/>
                        <a14:foregroundMark x1="58667" y1="35167" x2="57500" y2="34833"/>
                        <a14:foregroundMark x1="57500" y1="34167" x2="57333" y2="35333"/>
                        <a14:backgroundMark x1="23333" y1="23500" x2="265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76" y="1371564"/>
            <a:ext cx="1275262" cy="12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용지">
            <a:extLst>
              <a:ext uri="{FF2B5EF4-FFF2-40B4-BE49-F238E27FC236}">
                <a16:creationId xmlns:a16="http://schemas.microsoft.com/office/drawing/2014/main" id="{A874F179-9B79-49E6-8464-B08B375CD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22239" y="118548"/>
            <a:ext cx="914400" cy="914400"/>
          </a:xfrm>
          <a:prstGeom prst="rect">
            <a:avLst/>
          </a:prstGeom>
        </p:spPr>
      </p:pic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689B4D21-CECD-4CC5-8BDB-8BB1B2D8C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345606" y="1431837"/>
            <a:ext cx="1592519" cy="438853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간단한 처리과정</a:t>
            </a: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7E07EA74-A78C-4295-B5E2-7F35E2928E6F}"/>
              </a:ext>
            </a:extLst>
          </p:cNvPr>
          <p:cNvSpPr txBox="1">
            <a:spLocks/>
          </p:cNvSpPr>
          <p:nvPr/>
        </p:nvSpPr>
        <p:spPr>
          <a:xfrm>
            <a:off x="-2345607" y="2019620"/>
            <a:ext cx="1592519" cy="438853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Real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2" descr="SQL학습 및 DB설계 - 구글 Colab을 이용한 BERT-Base Model 학습하기">
            <a:extLst>
              <a:ext uri="{FF2B5EF4-FFF2-40B4-BE49-F238E27FC236}">
                <a16:creationId xmlns:a16="http://schemas.microsoft.com/office/drawing/2014/main" id="{85325B2E-3DC0-410A-9CFA-E480A494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42" y="1431837"/>
            <a:ext cx="2612423" cy="115471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래픽 14" descr="용지">
            <a:extLst>
              <a:ext uri="{FF2B5EF4-FFF2-40B4-BE49-F238E27FC236}">
                <a16:creationId xmlns:a16="http://schemas.microsoft.com/office/drawing/2014/main" id="{1488DF7E-8A9B-4B28-A0B7-31A1E1040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799" y="1584917"/>
            <a:ext cx="914400" cy="914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C273F3-94FD-4E3C-886E-08DD0070A7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696" b="98913" l="10000" r="90000">
                        <a14:foregroundMark x1="28587" y1="11413" x2="31630" y2="15326"/>
                        <a14:foregroundMark x1="57826" y1="10000" x2="65652" y2="16957"/>
                        <a14:foregroundMark x1="65652" y1="16957" x2="67174" y2="20435"/>
                        <a14:foregroundMark x1="28152" y1="8478" x2="37826" y2="8913"/>
                        <a14:foregroundMark x1="20652" y1="12065" x2="28261" y2="22935"/>
                        <a14:foregroundMark x1="28261" y1="22935" x2="32935" y2="26304"/>
                        <a14:foregroundMark x1="19239" y1="8043" x2="25435" y2="4130"/>
                        <a14:foregroundMark x1="65543" y1="3696" x2="71304" y2="4348"/>
                        <a14:foregroundMark x1="43043" y1="89674" x2="51196" y2="95000"/>
                        <a14:foregroundMark x1="51196" y1="95000" x2="51196" y2="93587"/>
                        <a14:foregroundMark x1="48152" y1="98913" x2="49891" y2="9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627" y="1537931"/>
            <a:ext cx="963750" cy="9637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B3EFD-EB40-4021-BD31-98E09916DC0E}"/>
              </a:ext>
            </a:extLst>
          </p:cNvPr>
          <p:cNvSpPr/>
          <p:nvPr/>
        </p:nvSpPr>
        <p:spPr>
          <a:xfrm>
            <a:off x="2625745" y="1558116"/>
            <a:ext cx="2463108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46158D-4672-43B2-8D69-90DD939688EF}"/>
              </a:ext>
            </a:extLst>
          </p:cNvPr>
          <p:cNvSpPr/>
          <p:nvPr/>
        </p:nvSpPr>
        <p:spPr>
          <a:xfrm>
            <a:off x="5567853" y="1535805"/>
            <a:ext cx="930374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4B3A45-AF4A-46CF-A834-9ECB86CC42AD}"/>
              </a:ext>
            </a:extLst>
          </p:cNvPr>
          <p:cNvSpPr/>
          <p:nvPr/>
        </p:nvSpPr>
        <p:spPr>
          <a:xfrm>
            <a:off x="7497386" y="1561798"/>
            <a:ext cx="1683041" cy="968002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04D372-8A20-4ED1-8FBC-1EFCCADC53CD}"/>
              </a:ext>
            </a:extLst>
          </p:cNvPr>
          <p:cNvSpPr/>
          <p:nvPr/>
        </p:nvSpPr>
        <p:spPr>
          <a:xfrm>
            <a:off x="9756981" y="1431837"/>
            <a:ext cx="1683041" cy="1154718"/>
          </a:xfrm>
          <a:prstGeom prst="rect">
            <a:avLst/>
          </a:prstGeom>
          <a:solidFill>
            <a:srgbClr val="F4E5D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A1443A2C-BC9C-4A5F-87CF-0FFD358D632A}"/>
              </a:ext>
            </a:extLst>
          </p:cNvPr>
          <p:cNvSpPr txBox="1">
            <a:spLocks/>
          </p:cNvSpPr>
          <p:nvPr/>
        </p:nvSpPr>
        <p:spPr>
          <a:xfrm>
            <a:off x="4786220" y="3548256"/>
            <a:ext cx="2451773" cy="382642"/>
          </a:xfrm>
          <a:prstGeom prst="plaque">
            <a:avLst>
              <a:gd name="adj" fmla="val 6969"/>
            </a:avLst>
          </a:prstGeom>
          <a:gradFill>
            <a:gsLst>
              <a:gs pos="82000">
                <a:srgbClr val="1D403A"/>
              </a:gs>
              <a:gs pos="33000">
                <a:srgbClr val="1B3C33"/>
              </a:gs>
              <a:gs pos="100000">
                <a:srgbClr val="2A5963"/>
              </a:gs>
              <a:gs pos="0">
                <a:srgbClr val="2A5963">
                  <a:lumMod val="73000"/>
                </a:srgbClr>
              </a:gs>
            </a:gsLst>
            <a:path path="circle">
              <a:fillToRect l="100000" t="100000"/>
            </a:path>
          </a:gradFill>
          <a:ln w="3175" cap="flat" cmpd="sng" algn="ctr">
            <a:noFill/>
            <a:prstDash val="solid"/>
            <a:miter lim="800000"/>
          </a:ln>
          <a:effectLst>
            <a:glow>
              <a:schemeClr val="accent1">
                <a:alpha val="40000"/>
              </a:schemeClr>
            </a:glow>
            <a:outerShdw blurRad="50800" dist="50800" dir="5400000" sx="89000" sy="89000" algn="ctr" rotWithShape="0">
              <a:srgbClr val="000000">
                <a:alpha val="43137"/>
              </a:srgb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간단한 처리과정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48D5FAA8-5632-4E02-98B1-90A4969D48CB}"/>
              </a:ext>
            </a:extLst>
          </p:cNvPr>
          <p:cNvSpPr txBox="1">
            <a:spLocks/>
          </p:cNvSpPr>
          <p:nvPr/>
        </p:nvSpPr>
        <p:spPr>
          <a:xfrm>
            <a:off x="-2970015" y="2607403"/>
            <a:ext cx="2841337" cy="438853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라벨의 위치를 실시간으로 알아낼 수 있다</a:t>
            </a:r>
          </a:p>
        </p:txBody>
      </p: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0B92C024-2DD6-4E41-A2ED-C8A259A9F230}"/>
              </a:ext>
            </a:extLst>
          </p:cNvPr>
          <p:cNvSpPr txBox="1">
            <a:spLocks/>
          </p:cNvSpPr>
          <p:nvPr/>
        </p:nvSpPr>
        <p:spPr>
          <a:xfrm>
            <a:off x="4786219" y="4337231"/>
            <a:ext cx="2451773" cy="382642"/>
          </a:xfrm>
          <a:prstGeom prst="plaque">
            <a:avLst>
              <a:gd name="adj" fmla="val 6969"/>
            </a:avLst>
          </a:prstGeom>
          <a:gradFill>
            <a:gsLst>
              <a:gs pos="82000">
                <a:srgbClr val="1D403A"/>
              </a:gs>
              <a:gs pos="33000">
                <a:srgbClr val="1B3C33"/>
              </a:gs>
              <a:gs pos="100000">
                <a:srgbClr val="2A5963"/>
              </a:gs>
              <a:gs pos="0">
                <a:srgbClr val="2A5963">
                  <a:lumMod val="73000"/>
                </a:srgbClr>
              </a:gs>
            </a:gsLst>
            <a:path path="circle">
              <a:fillToRect l="100000" t="100000"/>
            </a:path>
          </a:gradFill>
          <a:ln w="3175" cap="flat" cmpd="sng" algn="ctr">
            <a:noFill/>
            <a:prstDash val="solid"/>
            <a:miter lim="800000"/>
          </a:ln>
          <a:effectLst>
            <a:glow>
              <a:schemeClr val="accent1">
                <a:alpha val="40000"/>
              </a:schemeClr>
            </a:glow>
            <a:outerShdw blurRad="50800" dist="50800" dir="5400000" sx="89000" sy="89000" algn="ctr" rotWithShape="0">
              <a:srgbClr val="000000">
                <a:alpha val="43137"/>
              </a:srgb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Real Time Detect</a:t>
            </a:r>
          </a:p>
        </p:txBody>
      </p:sp>
      <p:sp>
        <p:nvSpPr>
          <p:cNvPr id="34" name="내용 개체 틀 4">
            <a:extLst>
              <a:ext uri="{FF2B5EF4-FFF2-40B4-BE49-F238E27FC236}">
                <a16:creationId xmlns:a16="http://schemas.microsoft.com/office/drawing/2014/main" id="{12B9B96C-3A3D-49AA-BD3D-2A487E196BC0}"/>
              </a:ext>
            </a:extLst>
          </p:cNvPr>
          <p:cNvSpPr txBox="1">
            <a:spLocks/>
          </p:cNvSpPr>
          <p:nvPr/>
        </p:nvSpPr>
        <p:spPr>
          <a:xfrm>
            <a:off x="3741787" y="5126206"/>
            <a:ext cx="4582506" cy="382642"/>
          </a:xfrm>
          <a:prstGeom prst="plaque">
            <a:avLst>
              <a:gd name="adj" fmla="val 6969"/>
            </a:avLst>
          </a:prstGeom>
          <a:gradFill>
            <a:gsLst>
              <a:gs pos="82000">
                <a:srgbClr val="1D403A"/>
              </a:gs>
              <a:gs pos="33000">
                <a:srgbClr val="1B3C33"/>
              </a:gs>
              <a:gs pos="100000">
                <a:srgbClr val="2A5963"/>
              </a:gs>
              <a:gs pos="0">
                <a:srgbClr val="2A5963">
                  <a:lumMod val="73000"/>
                </a:srgbClr>
              </a:gs>
            </a:gsLst>
            <a:path path="circle">
              <a:fillToRect l="100000" t="100000"/>
            </a:path>
          </a:gradFill>
          <a:ln w="3175" cap="flat" cmpd="sng" algn="ctr">
            <a:noFill/>
            <a:prstDash val="solid"/>
            <a:miter lim="800000"/>
          </a:ln>
          <a:effectLst>
            <a:glow>
              <a:schemeClr val="accent1">
                <a:alpha val="40000"/>
              </a:schemeClr>
            </a:glow>
            <a:outerShdw blurRad="50800" dist="50800" dir="5400000" sx="89000" sy="89000" algn="ctr" rotWithShape="0">
              <a:srgbClr val="000000">
                <a:alpha val="43137"/>
              </a:srgb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000" b="0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라벨의 위치 값을 실시간으로 가져올 수 있다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361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3289</TotalTime>
  <Words>394</Words>
  <Application>Microsoft Office PowerPoint</Application>
  <PresentationFormat>와이드스크린</PresentationFormat>
  <Paragraphs>120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나눔스퀘어_ac ExtraBold</vt:lpstr>
      <vt:lpstr>맑은 고딕</vt:lpstr>
      <vt:lpstr>Wingdings</vt:lpstr>
      <vt:lpstr>Consolas</vt:lpstr>
      <vt:lpstr>나눔스퀘어_ac Bold</vt:lpstr>
      <vt:lpstr>Office 테마</vt:lpstr>
      <vt:lpstr>PowerPoint 프레젠테이션</vt:lpstr>
      <vt:lpstr>PowerPoint 프레젠테이션</vt:lpstr>
      <vt:lpstr>MOTIVATION</vt:lpstr>
      <vt:lpstr>TITLE</vt:lpstr>
      <vt:lpstr>PowerPoint 프레젠테이션</vt:lpstr>
      <vt:lpstr>WORKFLOW</vt:lpstr>
      <vt:lpstr>PowerPoint 프레젠테이션</vt:lpstr>
      <vt:lpstr>APPLICATION</vt:lpstr>
      <vt:lpstr>DEEP LEARNING</vt:lpstr>
      <vt:lpstr>DEEP LEARNING</vt:lpstr>
      <vt:lpstr>DEEP LEARNING</vt:lpstr>
      <vt:lpstr>DEEP LEARNING</vt:lpstr>
      <vt:lpstr>DEEP LEARNING</vt:lpstr>
      <vt:lpstr>CONNECT</vt:lpstr>
      <vt:lpstr>HARDWARE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하 늘이</cp:lastModifiedBy>
  <cp:revision>302</cp:revision>
  <dcterms:created xsi:type="dcterms:W3CDTF">2017-12-10T15:04:34Z</dcterms:created>
  <dcterms:modified xsi:type="dcterms:W3CDTF">2020-12-07T20:08:13Z</dcterms:modified>
</cp:coreProperties>
</file>